
<file path=[Content_Types].xml><?xml version="1.0" encoding="utf-8"?>
<Types xmlns="http://schemas.openxmlformats.org/package/2006/content-types">
  <Default Extension="jpeg" ContentType="image/jpeg"/>
  <Default Extension="wdp" ContentType="image/vnd.ms-photo"/>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media1.mp4"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528" r:id="rId3"/>
    <p:sldId id="529" r:id="rId4"/>
    <p:sldId id="256" r:id="rId5"/>
    <p:sldId id="257" r:id="rId7"/>
    <p:sldId id="395" r:id="rId8"/>
    <p:sldId id="304" r:id="rId9"/>
    <p:sldId id="258" r:id="rId10"/>
    <p:sldId id="397" r:id="rId11"/>
    <p:sldId id="399" r:id="rId12"/>
    <p:sldId id="462" r:id="rId13"/>
    <p:sldId id="293" r:id="rId14"/>
    <p:sldId id="470" r:id="rId15"/>
    <p:sldId id="471" r:id="rId16"/>
    <p:sldId id="509" r:id="rId17"/>
    <p:sldId id="475" r:id="rId18"/>
    <p:sldId id="491" r:id="rId19"/>
    <p:sldId id="510" r:id="rId20"/>
    <p:sldId id="507" r:id="rId21"/>
    <p:sldId id="511" r:id="rId22"/>
    <p:sldId id="492" r:id="rId23"/>
    <p:sldId id="418" r:id="rId24"/>
    <p:sldId id="419" r:id="rId25"/>
    <p:sldId id="486" r:id="rId26"/>
    <p:sldId id="484" r:id="rId27"/>
    <p:sldId id="485" r:id="rId28"/>
    <p:sldId id="487" r:id="rId29"/>
    <p:sldId id="495" r:id="rId30"/>
    <p:sldId id="496" r:id="rId31"/>
    <p:sldId id="420" r:id="rId32"/>
    <p:sldId id="421" r:id="rId33"/>
    <p:sldId id="527" r:id="rId34"/>
    <p:sldId id="498" r:id="rId35"/>
    <p:sldId id="497" r:id="rId36"/>
    <p:sldId id="512" r:id="rId37"/>
    <p:sldId id="513" r:id="rId38"/>
    <p:sldId id="427" r:id="rId39"/>
    <p:sldId id="428" r:id="rId40"/>
    <p:sldId id="468" r:id="rId41"/>
    <p:sldId id="469" r:id="rId42"/>
    <p:sldId id="493" r:id="rId43"/>
    <p:sldId id="508" r:id="rId44"/>
    <p:sldId id="514" r:id="rId45"/>
    <p:sldId id="494" r:id="rId46"/>
    <p:sldId id="516" r:id="rId47"/>
    <p:sldId id="506" r:id="rId48"/>
    <p:sldId id="274" r:id="rId49"/>
    <p:sldId id="362" r:id="rId50"/>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05" autoAdjust="0"/>
  </p:normalViewPr>
  <p:slideViewPr>
    <p:cSldViewPr snapToGrid="0" snapToObjects="1">
      <p:cViewPr>
        <p:scale>
          <a:sx n="108" d="100"/>
          <a:sy n="108" d="100"/>
        </p:scale>
        <p:origin x="-848" y="-28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D67FBD-7606-774D-9FA1-1DA5CF716D81}"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E70A50-DA9C-4B4E-8D2A-DAD79462A4F7}"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526054-4C3F-445C-8B9D-EBBE1D0EC62A}" type="slidenum">
              <a:rPr lang="en-US" altLang="zh-TW" smtClean="0"/>
            </a:fld>
            <a:endParaRPr lang="en-US" altLang="zh-TW"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9"/>
        <p:cNvGrpSpPr/>
        <p:nvPr/>
      </p:nvGrpSpPr>
      <p:grpSpPr>
        <a:xfrm>
          <a:off x="0" y="0"/>
          <a:ext cx="0" cy="0"/>
          <a:chOff x="0" y="0"/>
          <a:chExt cx="0" cy="0"/>
        </a:xfrm>
      </p:grpSpPr>
      <p:sp>
        <p:nvSpPr>
          <p:cNvPr id="1590" name="Shape 1590"/>
          <p:cNvSpPr txBox="1">
            <a:spLocks noGrp="1"/>
          </p:cNvSpPr>
          <p:nvPr>
            <p:ph type="body" idx="1"/>
          </p:nvPr>
        </p:nvSpPr>
        <p:spPr>
          <a:xfrm>
            <a:off x="399011" y="4343400"/>
            <a:ext cx="6068291" cy="411480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Clr>
                <a:schemeClr val="dk1"/>
              </a:buClr>
              <a:buSzPct val="25000"/>
              <a:buFont typeface="Arial" panose="020B0604020202020204"/>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Keep</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chemeClr val="dk1"/>
              </a:buClr>
              <a:buSzPct val="25000"/>
              <a:buFont typeface="Arial" panose="020B0604020202020204"/>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chemeClr val="dk1"/>
              </a:buClr>
              <a:buSzPct val="25000"/>
              <a:buFont typeface="Arial" panose="020B0604020202020204"/>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Relatively new</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chemeClr val="dk1"/>
              </a:buClr>
              <a:buSzPct val="25000"/>
              <a:buFont typeface="Arial" panose="020B0604020202020204"/>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Lightweight application</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chemeClr val="dk1"/>
              </a:buClr>
              <a:buSzPct val="25000"/>
              <a:buFont typeface="Arial" panose="020B0604020202020204"/>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Written in Golang</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chemeClr val="dk1"/>
              </a:buClr>
              <a:buSzPct val="25000"/>
              <a:buFont typeface="Arial" panose="020B0604020202020204"/>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Install as agent on your servers</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chemeClr val="dk1"/>
              </a:buClr>
              <a:buSzPct val="25000"/>
              <a:buFont typeface="Arial" panose="020B0604020202020204"/>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No runtime dependencies </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buClr>
                <a:schemeClr val="dk1"/>
              </a:buClr>
              <a:buSzPct val="25000"/>
              <a:buFont typeface="Arial" panose="020B0604020202020204"/>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Single purpose</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91" name="Shape 1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Brand</a:t>
            </a:r>
            <a:r>
              <a:rPr kumimoji="1" lang="en-US" altLang="zh-CN" baseline="0" dirty="0" smtClean="0"/>
              <a:t> new</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uk-UA" altLang="zh-CN" sz="1200" kern="1200" dirty="0" smtClean="0">
                <a:solidFill>
                  <a:schemeClr val="tx1"/>
                </a:solidFill>
                <a:latin typeface="+mn-lt"/>
                <a:ea typeface="+mn-ea"/>
                <a:cs typeface="+mn-cs"/>
              </a:rPr>
              <a:t>/ə‘brivɪ’eʃən/</a:t>
            </a:r>
            <a:r>
              <a:rPr lang="zh-CN" altLang="en-US" sz="1200" kern="1200" dirty="0" smtClean="0">
                <a:solidFill>
                  <a:schemeClr val="tx1"/>
                </a:solidFill>
                <a:latin typeface="+mn-lt"/>
                <a:ea typeface="+mn-ea"/>
                <a:cs typeface="+mn-cs"/>
              </a:rPr>
              <a:t>  </a:t>
            </a:r>
            <a:r>
              <a:rPr lang="en-US" altLang="zh-CN" sz="1200" b="1" i="1" kern="1200" dirty="0" smtClean="0">
                <a:solidFill>
                  <a:schemeClr val="tx1"/>
                </a:solidFill>
                <a:latin typeface="+mn-lt"/>
                <a:ea typeface="+mn-ea"/>
                <a:cs typeface="+mn-cs"/>
              </a:rPr>
              <a:t>mascot</a:t>
            </a:r>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Last year, we brought the </a:t>
            </a:r>
            <a:r>
              <a:rPr lang="en-US" altLang="zh-CN" sz="1200" kern="1200" dirty="0" err="1" smtClean="0">
                <a:solidFill>
                  <a:schemeClr val="tx1"/>
                </a:solidFill>
                <a:latin typeface="+mn-lt"/>
                <a:ea typeface="+mn-ea"/>
                <a:cs typeface="+mn-cs"/>
              </a:rPr>
              <a:t>Packetbeat</a:t>
            </a:r>
            <a:r>
              <a:rPr lang="en-US" altLang="zh-CN" sz="1200" kern="1200" dirty="0" smtClean="0">
                <a:solidFill>
                  <a:schemeClr val="tx1"/>
                </a:solidFill>
                <a:latin typeface="+mn-lt"/>
                <a:ea typeface="+mn-ea"/>
                <a:cs typeface="+mn-cs"/>
              </a:rPr>
              <a:t> team on board, and Beats was born. </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This open source platform for building lightweight data shippers for log files, infrastructure metrics, network packets, and more, makes it easier than ever to send data to Elasticsearch and </a:t>
            </a:r>
            <a:r>
              <a:rPr lang="en-US" altLang="zh-CN" sz="1200" kern="1200" dirty="0" err="1" smtClean="0">
                <a:solidFill>
                  <a:schemeClr val="tx1"/>
                </a:solidFill>
                <a:latin typeface="+mn-lt"/>
                <a:ea typeface="+mn-ea"/>
                <a:cs typeface="+mn-cs"/>
              </a:rPr>
              <a:t>Logstash</a:t>
            </a:r>
            <a:r>
              <a:rPr lang="en-US" altLang="zh-CN" sz="1200" kern="1200" dirty="0" smtClean="0">
                <a:solidFill>
                  <a:schemeClr val="tx1"/>
                </a:solidFill>
                <a:latin typeface="+mn-lt"/>
                <a:ea typeface="+mn-ea"/>
                <a:cs typeface="+mn-cs"/>
              </a:rPr>
              <a:t>. </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While we love how many of you who have adopted the abbreviation ELK for our stack, with Beats, we just couldn't figure out how to make the "B" work with the E-L-K combination.</a:t>
            </a:r>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Brand</a:t>
            </a:r>
            <a:r>
              <a:rPr kumimoji="1" lang="en-US" altLang="zh-CN" baseline="0" dirty="0" smtClean="0"/>
              <a:t> new</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Brand</a:t>
            </a:r>
            <a:r>
              <a:rPr kumimoji="1" lang="en-US" altLang="zh-CN" baseline="0" dirty="0" smtClean="0"/>
              <a:t> new</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Do</a:t>
            </a:r>
            <a:r>
              <a:rPr kumimoji="1" lang="zh-CN" altLang="en-US" dirty="0" smtClean="0"/>
              <a:t> </a:t>
            </a:r>
            <a:r>
              <a:rPr kumimoji="1" lang="en-US" altLang="zh-CN" dirty="0" smtClean="0"/>
              <a:t>you</a:t>
            </a:r>
            <a:r>
              <a:rPr kumimoji="1" lang="zh-CN" altLang="en-US" dirty="0" smtClean="0"/>
              <a:t> </a:t>
            </a:r>
            <a:r>
              <a:rPr kumimoji="1" lang="en-US" altLang="zh-CN" dirty="0" smtClean="0"/>
              <a:t>love</a:t>
            </a:r>
            <a:r>
              <a:rPr kumimoji="1" lang="zh-CN" altLang="en-US" dirty="0" smtClean="0"/>
              <a:t> </a:t>
            </a:r>
            <a:r>
              <a:rPr kumimoji="1" lang="en-US" altLang="zh-CN" dirty="0" smtClean="0"/>
              <a:t>open</a:t>
            </a:r>
            <a:r>
              <a:rPr kumimoji="1" lang="zh-CN" altLang="en-US" dirty="0" smtClean="0"/>
              <a:t> </a:t>
            </a:r>
            <a:r>
              <a:rPr kumimoji="1" lang="en-US" altLang="zh-CN" dirty="0" smtClean="0"/>
              <a:t>source? 30MB</a:t>
            </a:r>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Settings Validation</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How many hours have you lost to a settings typo which was just silently ignored? No more! Almost all settings are now strictly validated, either when starting a node, or when updating a dynamic cluster or index setting. Setting updates are now atomic: if one setting is invalid, the whole request will be rejected, so you won’t be left in an impossible situation where only half your settings have been applied.</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The settings rewrite brings two new long-requested features:</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Settings can be unset (or reset to the default value) simply by setting them to null.</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The default value for all settings can be retrieved by adding ?</a:t>
            </a:r>
            <a:r>
              <a:rPr lang="en-US" altLang="zh-CN" sz="1200" kern="1200" dirty="0" err="1" smtClean="0">
                <a:solidFill>
                  <a:schemeClr val="tx1"/>
                </a:solidFill>
                <a:latin typeface="+mn-lt"/>
                <a:ea typeface="+mn-ea"/>
                <a:cs typeface="+mn-cs"/>
              </a:rPr>
              <a:t>include_defaults</a:t>
            </a:r>
            <a:r>
              <a:rPr lang="en-US" altLang="zh-CN" sz="1200" kern="1200" dirty="0" smtClean="0">
                <a:solidFill>
                  <a:schemeClr val="tx1"/>
                </a:solidFill>
                <a:latin typeface="+mn-lt"/>
                <a:ea typeface="+mn-ea"/>
                <a:cs typeface="+mn-cs"/>
              </a:rPr>
              <a:t> to the GET-settings request.</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Safety in production</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We have seen many users suffer unexpected problems and even data loss because they have forgotten a simple setting like ensuring enough file handles are available, or giving Elasticsearch permission to </a:t>
            </a:r>
            <a:r>
              <a:rPr lang="en-US" altLang="zh-CN" sz="1200" kern="1200" dirty="0" err="1" smtClean="0">
                <a:solidFill>
                  <a:schemeClr val="tx1"/>
                </a:solidFill>
                <a:latin typeface="+mn-lt"/>
                <a:ea typeface="+mn-ea"/>
                <a:cs typeface="+mn-cs"/>
              </a:rPr>
              <a:t>mlockall</a:t>
            </a:r>
            <a:r>
              <a:rPr lang="en-US" altLang="zh-CN" sz="1200" kern="1200" dirty="0" smtClean="0">
                <a:solidFill>
                  <a:schemeClr val="tx1"/>
                </a:solidFill>
                <a:latin typeface="+mn-lt"/>
                <a:ea typeface="+mn-ea"/>
                <a:cs typeface="+mn-cs"/>
              </a:rPr>
              <a:t> the entire heap into memory. While we log warnings about these issue, not many people look at the logs until after disaster has struck. To make users aware of these problems early on, Elasticsearch should refuse to start.</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This is a difficult problem to solve because it interferes with the out-of-the-box experience. Who wants to configure their laptop as if it were a production system before starting to develop on Elasticsearch? We needed to find some way to distinguish between Elasticsearch being used in development mode and in production mode. Since Elasticsearch 2.0.0, nodes bind only to </a:t>
            </a:r>
            <a:r>
              <a:rPr lang="en-US" altLang="zh-CN" sz="1200" kern="1200" dirty="0" err="1" smtClean="0">
                <a:solidFill>
                  <a:schemeClr val="tx1"/>
                </a:solidFill>
                <a:latin typeface="+mn-lt"/>
                <a:ea typeface="+mn-ea"/>
                <a:cs typeface="+mn-cs"/>
              </a:rPr>
              <a:t>localhost</a:t>
            </a:r>
            <a:r>
              <a:rPr lang="en-US" altLang="zh-CN" sz="1200" kern="1200" dirty="0" smtClean="0">
                <a:solidFill>
                  <a:schemeClr val="tx1"/>
                </a:solidFill>
                <a:latin typeface="+mn-lt"/>
                <a:ea typeface="+mn-ea"/>
                <a:cs typeface="+mn-cs"/>
              </a:rPr>
              <a:t> by default. This is fine for development but won’t allow you to form a cluster across multiple servers without configuring the networking.</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This is the signal we are using: if network settings use the defaults, we warn about potential problems in the logs. As soon as networking is configured, those warnings are upgraded to exceptions which will prevent Elasticsearch from starting.</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Resilience</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Besides the more obvious features listed above, there are a host of changes that have gone into this release to make Elasticsearch safer than ever before. Every part of the distributed model has been picked apart, refactored, simplified, and made more reliable. Cluster state updates now wait for acknowledgement from all the nodes in the cluster. When a replica shard is marked as failed by the primary, the primary now waits for a response from the master. Indexes now use their UUID in the data path, instead of the index name, to avoid naming clashes. There are many more incremental improvements like these which mean that your data is safer.</a:t>
            </a:r>
            <a:endParaRPr lang="en-US" altLang="zh-CN" sz="1200" kern="120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Brand</a:t>
            </a:r>
            <a:r>
              <a:rPr kumimoji="1" lang="en-US" altLang="zh-CN" baseline="0" dirty="0" smtClean="0"/>
              <a:t> new</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Brand</a:t>
            </a:r>
            <a:r>
              <a:rPr kumimoji="1" lang="en-US" altLang="zh-CN" baseline="0" dirty="0" smtClean="0"/>
              <a:t> new</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B0E70A50-DA9C-4B4E-8D2A-DAD79462A4F7}"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ulle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3942" y="91445"/>
            <a:ext cx="7961867" cy="76744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None/>
              <a:defRPr sz="24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2pPr>
            <a:lvl3pPr marL="0" marR="0" lvl="2"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3pPr>
            <a:lvl4pPr marL="0" marR="0" lvl="3"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4pPr>
            <a:lvl5pPr marL="0" marR="0" lvl="4"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5pPr>
            <a:lvl6pPr marL="457200" marR="0" lvl="5"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6pPr>
            <a:lvl7pPr marL="914400" marR="0" lvl="6"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7pPr>
            <a:lvl8pPr marL="1371600" marR="0" lvl="7"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8pPr>
            <a:lvl9pPr marL="1828800" marR="0" lvl="8"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9pPr>
          </a:lstStyle>
          <a:p>
            <a:r>
              <a:rPr lang="zh-CN" altLang="en-US" smtClean="0"/>
              <a:t>单击此处编辑母版标题样式</a:t>
            </a:r>
            <a:endParaRPr lang="zh-CN" altLang="en-US" smtClean="0"/>
          </a:p>
        </p:txBody>
      </p:sp>
      <p:sp>
        <p:nvSpPr>
          <p:cNvPr id="18" name="Shape 18"/>
          <p:cNvSpPr txBox="1">
            <a:spLocks noGrp="1"/>
          </p:cNvSpPr>
          <p:nvPr>
            <p:ph type="body" idx="1"/>
          </p:nvPr>
        </p:nvSpPr>
        <p:spPr>
          <a:xfrm>
            <a:off x="343942" y="1219200"/>
            <a:ext cx="7961867" cy="3497580"/>
          </a:xfrm>
          <a:prstGeom prst="rect">
            <a:avLst/>
          </a:prstGeom>
          <a:noFill/>
          <a:ln>
            <a:noFill/>
          </a:ln>
        </p:spPr>
        <p:txBody>
          <a:bodyPr lIns="91425" tIns="91425" rIns="91425" bIns="91425" anchor="t" anchorCtr="0"/>
          <a:lstStyle>
            <a:lvl1pPr marL="228600" marR="0" lvl="0" indent="-114300" algn="l" rtl="0">
              <a:lnSpc>
                <a:spcPct val="90000"/>
              </a:lnSpc>
              <a:spcBef>
                <a:spcPts val="1200"/>
              </a:spcBef>
              <a:spcAft>
                <a:spcPts val="0"/>
              </a:spcAft>
              <a:buClr>
                <a:schemeClr val="accent1"/>
              </a:buClr>
              <a:buSzPct val="100000"/>
              <a:buFont typeface="Arial" panose="020B0604020202020204"/>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Calibri" panose="020F050202020403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
        <p:nvSpPr>
          <p:cNvPr id="19" name="Shape 19"/>
          <p:cNvSpPr txBox="1">
            <a:spLocks noGrp="1"/>
          </p:cNvSpPr>
          <p:nvPr>
            <p:ph type="body" idx="2"/>
          </p:nvPr>
        </p:nvSpPr>
        <p:spPr>
          <a:xfrm>
            <a:off x="343942" y="830984"/>
            <a:ext cx="7961867" cy="350119"/>
          </a:xfrm>
          <a:prstGeom prst="rect">
            <a:avLst/>
          </a:prstGeom>
          <a:noFill/>
          <a:ln>
            <a:noFill/>
          </a:ln>
        </p:spPr>
        <p:txBody>
          <a:bodyPr lIns="91425" tIns="91425" rIns="91425" bIns="91425" anchor="t" anchorCtr="0"/>
          <a:lstStyle>
            <a:lvl1pPr marL="0" marR="0" lvl="0" indent="0" algn="l" rtl="0">
              <a:lnSpc>
                <a:spcPct val="85000"/>
              </a:lnSpc>
              <a:spcBef>
                <a:spcPts val="0"/>
              </a:spcBef>
              <a:spcAft>
                <a:spcPts val="0"/>
              </a:spcAft>
              <a:buClr>
                <a:schemeClr val="accent1"/>
              </a:buClr>
              <a:buFont typeface="Arial" panose="020B0604020202020204"/>
              <a:buNone/>
              <a:defRPr sz="1800" b="0" i="0" u="none" strike="noStrike" cap="none">
                <a:solidFill>
                  <a:schemeClr val="accent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ransition 1">
    <p:spTree>
      <p:nvGrpSpPr>
        <p:cNvPr id="1" name="Shape 92"/>
        <p:cNvGrpSpPr/>
        <p:nvPr/>
      </p:nvGrpSpPr>
      <p:grpSpPr>
        <a:xfrm>
          <a:off x="0" y="0"/>
          <a:ext cx="0" cy="0"/>
          <a:chOff x="0" y="0"/>
          <a:chExt cx="0" cy="0"/>
        </a:xfrm>
      </p:grpSpPr>
      <p:pic>
        <p:nvPicPr>
          <p:cNvPr id="93" name="Shape 93"/>
          <p:cNvPicPr preferRelativeResize="0"/>
          <p:nvPr/>
        </p:nvPicPr>
        <p:blipFill rotWithShape="1">
          <a:blip r:embed="rId2"/>
          <a:srcRect/>
          <a:stretch>
            <a:fillRect/>
          </a:stretch>
        </p:blipFill>
        <p:spPr>
          <a:xfrm>
            <a:off x="8146521" y="4815844"/>
            <a:ext cx="797385" cy="274319"/>
          </a:xfrm>
          <a:prstGeom prst="rect">
            <a:avLst/>
          </a:prstGeom>
          <a:noFill/>
          <a:ln>
            <a:noFill/>
          </a:ln>
        </p:spPr>
      </p:pic>
      <p:sp>
        <p:nvSpPr>
          <p:cNvPr id="94" name="Shape 94"/>
          <p:cNvSpPr/>
          <p:nvPr/>
        </p:nvSpPr>
        <p:spPr>
          <a:xfrm>
            <a:off x="4573587" y="5"/>
            <a:ext cx="4573588" cy="5143499"/>
          </a:xfrm>
          <a:prstGeom prst="rect">
            <a:avLst/>
          </a:prstGeom>
          <a:solidFill>
            <a:schemeClr val="accent1"/>
          </a:solidFill>
          <a:ln>
            <a:noFill/>
          </a:ln>
        </p:spPr>
        <p:txBody>
          <a:bodyPr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panose="020B0604020202020204"/>
              <a:ea typeface="Arial" panose="020B0604020202020204"/>
              <a:cs typeface="Arial" panose="020B0604020202020204"/>
              <a:sym typeface="Arial" panose="020B0604020202020204"/>
            </a:endParaRPr>
          </a:p>
        </p:txBody>
      </p:sp>
      <p:sp>
        <p:nvSpPr>
          <p:cNvPr id="95" name="Shape 95"/>
          <p:cNvSpPr txBox="1">
            <a:spLocks noGrp="1"/>
          </p:cNvSpPr>
          <p:nvPr>
            <p:ph type="body" idx="1"/>
          </p:nvPr>
        </p:nvSpPr>
        <p:spPr>
          <a:xfrm>
            <a:off x="484978" y="624844"/>
            <a:ext cx="3588067" cy="256333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Arial" panose="020B0604020202020204"/>
              <a:buNone/>
              <a:defRPr sz="32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lnSpc>
                <a:spcPct val="90000"/>
              </a:lnSpc>
              <a:spcBef>
                <a:spcPts val="600"/>
              </a:spcBef>
              <a:spcAft>
                <a:spcPts val="0"/>
              </a:spcAft>
              <a:buClr>
                <a:schemeClr val="accent1"/>
              </a:buClr>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lnSpc>
                <a:spcPct val="90000"/>
              </a:lnSpc>
              <a:spcBef>
                <a:spcPts val="600"/>
              </a:spcBef>
              <a:spcAft>
                <a:spcPts val="0"/>
              </a:spcAft>
              <a:buClr>
                <a:schemeClr val="accent1"/>
              </a:buClr>
              <a:buFont typeface="Calibri" panose="020F050202020403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lnSpc>
                <a:spcPct val="90000"/>
              </a:lnSpc>
              <a:spcBef>
                <a:spcPts val="600"/>
              </a:spcBef>
              <a:spcAft>
                <a:spcPts val="0"/>
              </a:spcAft>
              <a:buClr>
                <a:schemeClr val="accent1"/>
              </a:buClr>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
        <p:nvSpPr>
          <p:cNvPr id="96" name="Shape 96"/>
          <p:cNvSpPr txBox="1">
            <a:spLocks noGrp="1"/>
          </p:cNvSpPr>
          <p:nvPr>
            <p:ph type="body" idx="2"/>
          </p:nvPr>
        </p:nvSpPr>
        <p:spPr>
          <a:xfrm>
            <a:off x="484978" y="3303940"/>
            <a:ext cx="3588067" cy="95945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panose="020B0604020202020204"/>
              <a:buNone/>
              <a:defRPr sz="20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ransition 3">
    <p:spTree>
      <p:nvGrpSpPr>
        <p:cNvPr id="1" name="Shape 102"/>
        <p:cNvGrpSpPr/>
        <p:nvPr/>
      </p:nvGrpSpPr>
      <p:grpSpPr>
        <a:xfrm>
          <a:off x="0" y="0"/>
          <a:ext cx="0" cy="0"/>
          <a:chOff x="0" y="0"/>
          <a:chExt cx="0" cy="0"/>
        </a:xfrm>
      </p:grpSpPr>
      <p:pic>
        <p:nvPicPr>
          <p:cNvPr id="103" name="Shape 103"/>
          <p:cNvPicPr preferRelativeResize="0"/>
          <p:nvPr/>
        </p:nvPicPr>
        <p:blipFill rotWithShape="1">
          <a:blip r:embed="rId2"/>
          <a:srcRect/>
          <a:stretch>
            <a:fillRect/>
          </a:stretch>
        </p:blipFill>
        <p:spPr>
          <a:xfrm>
            <a:off x="8146521" y="4815844"/>
            <a:ext cx="797385" cy="274319"/>
          </a:xfrm>
          <a:prstGeom prst="rect">
            <a:avLst/>
          </a:prstGeom>
          <a:noFill/>
          <a:ln>
            <a:noFill/>
          </a:ln>
        </p:spPr>
      </p:pic>
      <p:sp>
        <p:nvSpPr>
          <p:cNvPr id="104" name="Shape 104"/>
          <p:cNvSpPr/>
          <p:nvPr/>
        </p:nvSpPr>
        <p:spPr>
          <a:xfrm>
            <a:off x="4570412" y="5"/>
            <a:ext cx="4573588" cy="5143499"/>
          </a:xfrm>
          <a:prstGeom prst="rect">
            <a:avLst/>
          </a:prstGeom>
          <a:solidFill>
            <a:schemeClr val="accent2"/>
          </a:solidFill>
          <a:ln>
            <a:noFill/>
          </a:ln>
        </p:spPr>
        <p:txBody>
          <a:bodyPr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Shape 105"/>
          <p:cNvSpPr txBox="1">
            <a:spLocks noGrp="1"/>
          </p:cNvSpPr>
          <p:nvPr>
            <p:ph type="body" idx="1"/>
          </p:nvPr>
        </p:nvSpPr>
        <p:spPr>
          <a:xfrm>
            <a:off x="484978" y="624844"/>
            <a:ext cx="3588067" cy="256333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Arial" panose="020B0604020202020204"/>
              <a:buNone/>
              <a:defRPr sz="32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lnSpc>
                <a:spcPct val="90000"/>
              </a:lnSpc>
              <a:spcBef>
                <a:spcPts val="600"/>
              </a:spcBef>
              <a:spcAft>
                <a:spcPts val="0"/>
              </a:spcAft>
              <a:buClr>
                <a:schemeClr val="accent1"/>
              </a:buClr>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lnSpc>
                <a:spcPct val="90000"/>
              </a:lnSpc>
              <a:spcBef>
                <a:spcPts val="600"/>
              </a:spcBef>
              <a:spcAft>
                <a:spcPts val="0"/>
              </a:spcAft>
              <a:buClr>
                <a:schemeClr val="accent1"/>
              </a:buClr>
              <a:buFont typeface="Calibri" panose="020F050202020403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lnSpc>
                <a:spcPct val="90000"/>
              </a:lnSpc>
              <a:spcBef>
                <a:spcPts val="600"/>
              </a:spcBef>
              <a:spcAft>
                <a:spcPts val="0"/>
              </a:spcAft>
              <a:buClr>
                <a:schemeClr val="accent1"/>
              </a:buClr>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
        <p:nvSpPr>
          <p:cNvPr id="106" name="Shape 106"/>
          <p:cNvSpPr txBox="1">
            <a:spLocks noGrp="1"/>
          </p:cNvSpPr>
          <p:nvPr>
            <p:ph type="body" idx="2"/>
          </p:nvPr>
        </p:nvSpPr>
        <p:spPr>
          <a:xfrm>
            <a:off x="484978" y="3303940"/>
            <a:ext cx="3588067" cy="95945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panose="020B0604020202020204"/>
              <a:buNone/>
              <a:defRPr sz="20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ansition 4">
    <p:spTree>
      <p:nvGrpSpPr>
        <p:cNvPr id="1" name="Shape 107"/>
        <p:cNvGrpSpPr/>
        <p:nvPr/>
      </p:nvGrpSpPr>
      <p:grpSpPr>
        <a:xfrm>
          <a:off x="0" y="0"/>
          <a:ext cx="0" cy="0"/>
          <a:chOff x="0" y="0"/>
          <a:chExt cx="0" cy="0"/>
        </a:xfrm>
      </p:grpSpPr>
      <p:sp>
        <p:nvSpPr>
          <p:cNvPr id="108" name="Shape 108"/>
          <p:cNvSpPr>
            <a:spLocks noGrp="1"/>
          </p:cNvSpPr>
          <p:nvPr>
            <p:ph type="pic" idx="2" hasCustomPrompt="1"/>
          </p:nvPr>
        </p:nvSpPr>
        <p:spPr>
          <a:xfrm>
            <a:off x="4570412" y="5"/>
            <a:ext cx="4573588"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将图片拖动到占位符，或单击添加图标</a:t>
            </a:r>
            <a:endParaRPr lang="zh-CN" altLang="en-US" smtClean="0"/>
          </a:p>
        </p:txBody>
      </p:sp>
      <p:sp>
        <p:nvSpPr>
          <p:cNvPr id="109" name="Shape 109"/>
          <p:cNvSpPr txBox="1">
            <a:spLocks noGrp="1"/>
          </p:cNvSpPr>
          <p:nvPr>
            <p:ph type="body" idx="1"/>
          </p:nvPr>
        </p:nvSpPr>
        <p:spPr>
          <a:xfrm>
            <a:off x="485045" y="624844"/>
            <a:ext cx="3588067" cy="256333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Arial" panose="020B0604020202020204"/>
              <a:buNone/>
              <a:defRPr sz="32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lnSpc>
                <a:spcPct val="90000"/>
              </a:lnSpc>
              <a:spcBef>
                <a:spcPts val="600"/>
              </a:spcBef>
              <a:spcAft>
                <a:spcPts val="0"/>
              </a:spcAft>
              <a:buClr>
                <a:schemeClr val="accent1"/>
              </a:buClr>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lnSpc>
                <a:spcPct val="90000"/>
              </a:lnSpc>
              <a:spcBef>
                <a:spcPts val="600"/>
              </a:spcBef>
              <a:spcAft>
                <a:spcPts val="0"/>
              </a:spcAft>
              <a:buClr>
                <a:schemeClr val="accent1"/>
              </a:buClr>
              <a:buFont typeface="Calibri" panose="020F050202020403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lnSpc>
                <a:spcPct val="90000"/>
              </a:lnSpc>
              <a:spcBef>
                <a:spcPts val="600"/>
              </a:spcBef>
              <a:spcAft>
                <a:spcPts val="0"/>
              </a:spcAft>
              <a:buClr>
                <a:schemeClr val="accent1"/>
              </a:buClr>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
        <p:nvSpPr>
          <p:cNvPr id="110" name="Shape 110"/>
          <p:cNvSpPr txBox="1">
            <a:spLocks noGrp="1"/>
          </p:cNvSpPr>
          <p:nvPr>
            <p:ph type="body" idx="3"/>
          </p:nvPr>
        </p:nvSpPr>
        <p:spPr>
          <a:xfrm>
            <a:off x="485045" y="3303940"/>
            <a:ext cx="3588067" cy="95945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panose="020B0604020202020204"/>
              <a:buNone/>
              <a:defRPr sz="20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ransition 5">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2"/>
          <a:srcRect/>
          <a:stretch>
            <a:fillRect/>
          </a:stretch>
        </p:blipFill>
        <p:spPr>
          <a:xfrm>
            <a:off x="0" y="-4761"/>
            <a:ext cx="9144000" cy="5148263"/>
          </a:xfrm>
          <a:prstGeom prst="rect">
            <a:avLst/>
          </a:prstGeom>
          <a:noFill/>
          <a:ln>
            <a:noFill/>
          </a:ln>
        </p:spPr>
      </p:pic>
      <p:sp>
        <p:nvSpPr>
          <p:cNvPr id="113" name="Shape 113"/>
          <p:cNvSpPr txBox="1">
            <a:spLocks noGrp="1"/>
          </p:cNvSpPr>
          <p:nvPr>
            <p:ph type="body" idx="1"/>
          </p:nvPr>
        </p:nvSpPr>
        <p:spPr>
          <a:xfrm>
            <a:off x="718820" y="739144"/>
            <a:ext cx="6972300" cy="231949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Clr>
                <a:srgbClr val="FFFFFF"/>
              </a:buClr>
              <a:buFont typeface="Arial" panose="020B0604020202020204"/>
              <a:buNone/>
              <a:defRPr sz="4000" b="1"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457200" marR="0" lvl="1" indent="0" algn="l" rtl="0">
              <a:lnSpc>
                <a:spcPct val="90000"/>
              </a:lnSpc>
              <a:spcBef>
                <a:spcPts val="600"/>
              </a:spcBef>
              <a:spcAft>
                <a:spcPts val="0"/>
              </a:spcAft>
              <a:buClr>
                <a:schemeClr val="accent1"/>
              </a:buClr>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lnSpc>
                <a:spcPct val="90000"/>
              </a:lnSpc>
              <a:spcBef>
                <a:spcPts val="600"/>
              </a:spcBef>
              <a:spcAft>
                <a:spcPts val="0"/>
              </a:spcAft>
              <a:buClr>
                <a:schemeClr val="accent1"/>
              </a:buClr>
              <a:buFont typeface="Calibri" panose="020F050202020403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lnSpc>
                <a:spcPct val="90000"/>
              </a:lnSpc>
              <a:spcBef>
                <a:spcPts val="600"/>
              </a:spcBef>
              <a:spcAft>
                <a:spcPts val="0"/>
              </a:spcAft>
              <a:buClr>
                <a:schemeClr val="accent1"/>
              </a:buClr>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
        <p:nvSpPr>
          <p:cNvPr id="114" name="Shape 114"/>
          <p:cNvSpPr txBox="1">
            <a:spLocks noGrp="1"/>
          </p:cNvSpPr>
          <p:nvPr>
            <p:ph type="body" idx="2"/>
          </p:nvPr>
        </p:nvSpPr>
        <p:spPr>
          <a:xfrm>
            <a:off x="718830" y="3174401"/>
            <a:ext cx="5186679" cy="959453"/>
          </a:xfrm>
          <a:prstGeom prst="rect">
            <a:avLst/>
          </a:prstGeom>
          <a:noFill/>
          <a:ln>
            <a:noFill/>
          </a:ln>
        </p:spPr>
        <p:txBody>
          <a:bodyPr lIns="91425" tIns="91425" rIns="91425" bIns="91425" anchor="t" anchorCtr="0"/>
          <a:lstStyle>
            <a:lvl1pPr marL="0" marR="0" lvl="0" indent="0" algn="l" rtl="0">
              <a:lnSpc>
                <a:spcPct val="85000"/>
              </a:lnSpc>
              <a:spcBef>
                <a:spcPts val="0"/>
              </a:spcBef>
              <a:spcAft>
                <a:spcPts val="0"/>
              </a:spcAft>
              <a:buClr>
                <a:schemeClr val="accent1"/>
              </a:buClr>
              <a:buFont typeface="Arial" panose="020B0604020202020204"/>
              <a:buNone/>
              <a:defRPr sz="2400" b="0" i="0" u="none" strike="noStrike" cap="none">
                <a:solidFill>
                  <a:srgbClr val="AFE6DF"/>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仅标题">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43942" y="91445"/>
            <a:ext cx="7961867" cy="76744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None/>
              <a:defRPr sz="24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2pPr>
            <a:lvl3pPr marL="0" marR="0" lvl="2"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3pPr>
            <a:lvl4pPr marL="0" marR="0" lvl="3"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4pPr>
            <a:lvl5pPr marL="0" marR="0" lvl="4"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5pPr>
            <a:lvl6pPr marL="457200" marR="0" lvl="5"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6pPr>
            <a:lvl7pPr marL="914400" marR="0" lvl="6"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7pPr>
            <a:lvl8pPr marL="1371600" marR="0" lvl="7"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8pPr>
            <a:lvl9pPr marL="1828800" marR="0" lvl="8"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9pPr>
          </a:lstStyle>
          <a:p>
            <a:r>
              <a:rPr lang="zh-CN" altLang="en-US" smtClean="0"/>
              <a:t>单击此处编辑母版标题样式</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Image Two Circle">
    <p:spTree>
      <p:nvGrpSpPr>
        <p:cNvPr id="1" name="Shape 124"/>
        <p:cNvGrpSpPr/>
        <p:nvPr/>
      </p:nvGrpSpPr>
      <p:grpSpPr>
        <a:xfrm>
          <a:off x="0" y="0"/>
          <a:ext cx="0" cy="0"/>
          <a:chOff x="0" y="0"/>
          <a:chExt cx="0" cy="0"/>
        </a:xfrm>
      </p:grpSpPr>
      <p:sp>
        <p:nvSpPr>
          <p:cNvPr id="125" name="Shape 125"/>
          <p:cNvSpPr/>
          <p:nvPr/>
        </p:nvSpPr>
        <p:spPr>
          <a:xfrm>
            <a:off x="3186" y="5"/>
            <a:ext cx="9140823" cy="5143499"/>
          </a:xfrm>
          <a:prstGeom prst="rect">
            <a:avLst/>
          </a:prstGeom>
          <a:solidFill>
            <a:srgbClr val="E8E8E8"/>
          </a:solidFill>
          <a:ln>
            <a:noFill/>
          </a:ln>
        </p:spPr>
        <p:txBody>
          <a:bodyPr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panose="020B0604020202020204"/>
              <a:ea typeface="Arial" panose="020B0604020202020204"/>
              <a:cs typeface="Arial" panose="020B0604020202020204"/>
              <a:sym typeface="Arial" panose="020B0604020202020204"/>
            </a:endParaRPr>
          </a:p>
        </p:txBody>
      </p:sp>
      <p:sp>
        <p:nvSpPr>
          <p:cNvPr id="126" name="Shape 126"/>
          <p:cNvSpPr>
            <a:spLocks noGrp="1"/>
          </p:cNvSpPr>
          <p:nvPr>
            <p:ph type="pic" idx="2" hasCustomPrompt="1"/>
          </p:nvPr>
        </p:nvSpPr>
        <p:spPr>
          <a:xfrm>
            <a:off x="687387" y="746479"/>
            <a:ext cx="3634740" cy="3653720"/>
          </a:xfrm>
          <a:prstGeom prst="ellipse">
            <a:avLst/>
          </a:prstGeom>
          <a:noFill/>
          <a:ln>
            <a:noFill/>
          </a:ln>
        </p:spPr>
        <p:txBody>
          <a:bodyPr lIns="91425" tIns="91425" rIns="91425" bIns="91425" anchor="t" anchorCtr="0"/>
          <a:lstStyle>
            <a:lvl1pPr marL="0" marR="0" lvl="0" indent="0" algn="l" rtl="0">
              <a:spcBef>
                <a:spcPts val="0"/>
              </a:spcBef>
              <a:buClr>
                <a:schemeClr val="dk1"/>
              </a:buClr>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Clr>
                <a:schemeClr val="dk1"/>
              </a:buClr>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Clr>
                <a:schemeClr val="dk1"/>
              </a:buClr>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将图片拖动到占位符，或单击添加图标</a:t>
            </a:r>
            <a:endParaRPr lang="zh-CN" altLang="en-US" smtClean="0"/>
          </a:p>
        </p:txBody>
      </p:sp>
      <p:sp>
        <p:nvSpPr>
          <p:cNvPr id="127" name="Shape 127"/>
          <p:cNvSpPr>
            <a:spLocks noGrp="1"/>
          </p:cNvSpPr>
          <p:nvPr>
            <p:ph type="pic" idx="3" hasCustomPrompt="1"/>
          </p:nvPr>
        </p:nvSpPr>
        <p:spPr>
          <a:xfrm>
            <a:off x="4809807" y="746479"/>
            <a:ext cx="3634740" cy="3653720"/>
          </a:xfrm>
          <a:prstGeom prst="ellipse">
            <a:avLst/>
          </a:prstGeom>
          <a:noFill/>
          <a:ln>
            <a:noFill/>
          </a:ln>
        </p:spPr>
        <p:txBody>
          <a:bodyPr lIns="91425" tIns="91425" rIns="91425" bIns="91425" anchor="t" anchorCtr="0"/>
          <a:lstStyle>
            <a:lvl1pPr marL="0" marR="0" lvl="0" indent="0" algn="l" rtl="0">
              <a:spcBef>
                <a:spcPts val="0"/>
              </a:spcBef>
              <a:buClr>
                <a:schemeClr val="dk1"/>
              </a:buClr>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Clr>
                <a:schemeClr val="dk1"/>
              </a:buClr>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Clr>
                <a:schemeClr val="dk1"/>
              </a:buClr>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将图片拖动到占位符，或单击添加图标</a:t>
            </a:r>
            <a:endParaRPr lang="zh-CN" altLang="en-US" smtClean="0"/>
          </a:p>
        </p:txBody>
      </p:sp>
      <p:sp>
        <p:nvSpPr>
          <p:cNvPr id="128" name="Shape 128"/>
          <p:cNvSpPr txBox="1"/>
          <p:nvPr/>
        </p:nvSpPr>
        <p:spPr>
          <a:xfrm>
            <a:off x="100101" y="4855636"/>
            <a:ext cx="1008663" cy="27384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000">
                <a:solidFill>
                  <a:schemeClr val="lt2"/>
                </a:solidFill>
                <a:latin typeface="Arial" panose="020B0604020202020204"/>
                <a:ea typeface="Arial" panose="020B0604020202020204"/>
                <a:cs typeface="Arial" panose="020B0604020202020204"/>
                <a:sym typeface="Arial" panose="020B0604020202020204"/>
              </a:rPr>
            </a:fld>
            <a:endParaRPr lang="en-US" sz="1000">
              <a:solidFill>
                <a:schemeClr val="lt2"/>
              </a:solidFill>
              <a:latin typeface="Arial" panose="020B0604020202020204"/>
              <a:ea typeface="Arial" panose="020B0604020202020204"/>
              <a:cs typeface="Arial" panose="020B0604020202020204"/>
              <a:sym typeface="Arial" panose="020B0604020202020204"/>
            </a:endParaRPr>
          </a:p>
        </p:txBody>
      </p:sp>
      <p:grpSp>
        <p:nvGrpSpPr>
          <p:cNvPr id="129" name="Shape 129"/>
          <p:cNvGrpSpPr/>
          <p:nvPr/>
        </p:nvGrpSpPr>
        <p:grpSpPr>
          <a:xfrm>
            <a:off x="8141906" y="4805679"/>
            <a:ext cx="803688" cy="285538"/>
            <a:chOff x="814016" y="689085"/>
            <a:chExt cx="2081298" cy="739453"/>
          </a:xfrm>
        </p:grpSpPr>
        <p:pic>
          <p:nvPicPr>
            <p:cNvPr id="130" name="Shape 130"/>
            <p:cNvPicPr preferRelativeResize="0"/>
            <p:nvPr/>
          </p:nvPicPr>
          <p:blipFill rotWithShape="1">
            <a:blip r:embed="rId2"/>
            <a:srcRect l="37895"/>
            <a:stretch>
              <a:fillRect/>
            </a:stretch>
          </p:blipFill>
          <p:spPr>
            <a:xfrm>
              <a:off x="1595533" y="689085"/>
              <a:ext cx="1299780" cy="718952"/>
            </a:xfrm>
            <a:prstGeom prst="rect">
              <a:avLst/>
            </a:prstGeom>
            <a:noFill/>
            <a:ln>
              <a:noFill/>
            </a:ln>
          </p:spPr>
        </p:pic>
        <p:pic>
          <p:nvPicPr>
            <p:cNvPr id="131" name="Shape 131"/>
            <p:cNvPicPr preferRelativeResize="0"/>
            <p:nvPr/>
          </p:nvPicPr>
          <p:blipFill rotWithShape="1">
            <a:blip r:embed="rId3"/>
            <a:srcRect r="63403"/>
            <a:stretch>
              <a:fillRect/>
            </a:stretch>
          </p:blipFill>
          <p:spPr>
            <a:xfrm>
              <a:off x="814016" y="711424"/>
              <a:ext cx="762856" cy="717114"/>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mages Two Full Bleed">
    <p:spTree>
      <p:nvGrpSpPr>
        <p:cNvPr id="1" name="Shape 132"/>
        <p:cNvGrpSpPr/>
        <p:nvPr/>
      </p:nvGrpSpPr>
      <p:grpSpPr>
        <a:xfrm>
          <a:off x="0" y="0"/>
          <a:ext cx="0" cy="0"/>
          <a:chOff x="0" y="0"/>
          <a:chExt cx="0" cy="0"/>
        </a:xfrm>
      </p:grpSpPr>
      <p:sp>
        <p:nvSpPr>
          <p:cNvPr id="133" name="Shape 133"/>
          <p:cNvSpPr/>
          <p:nvPr/>
        </p:nvSpPr>
        <p:spPr>
          <a:xfrm>
            <a:off x="0" y="1505144"/>
            <a:ext cx="9144000" cy="3273568"/>
          </a:xfrm>
          <a:prstGeom prst="rect">
            <a:avLst/>
          </a:prstGeom>
          <a:solidFill>
            <a:schemeClr val="lt1"/>
          </a:solidFill>
          <a:ln>
            <a:noFill/>
          </a:ln>
        </p:spPr>
        <p:txBody>
          <a:bodyPr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Shape 134"/>
          <p:cNvSpPr>
            <a:spLocks noGrp="1"/>
          </p:cNvSpPr>
          <p:nvPr>
            <p:ph type="pic" idx="2" hasCustomPrompt="1"/>
          </p:nvPr>
        </p:nvSpPr>
        <p:spPr>
          <a:xfrm>
            <a:off x="4573597" y="5"/>
            <a:ext cx="4570411"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将图片拖动到占位符，或单击添加图标</a:t>
            </a:r>
            <a:endParaRPr lang="zh-CN" altLang="en-US" smtClean="0"/>
          </a:p>
        </p:txBody>
      </p:sp>
      <p:sp>
        <p:nvSpPr>
          <p:cNvPr id="135" name="Shape 135"/>
          <p:cNvSpPr>
            <a:spLocks noGrp="1"/>
          </p:cNvSpPr>
          <p:nvPr>
            <p:ph type="pic" idx="3" hasCustomPrompt="1"/>
          </p:nvPr>
        </p:nvSpPr>
        <p:spPr>
          <a:xfrm>
            <a:off x="0" y="5"/>
            <a:ext cx="4573588"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将图片拖动到占位符，或单击添加图标</a:t>
            </a:r>
            <a:endParaRPr lang="zh-CN" altLang="en-US" smtClean="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5ACCCDB-5DD0-2A44-9DE7-A71804A16A41}" type="datetimeFigureOut">
              <a:rPr kumimoji="1" lang="zh-CN" altLang="en-US" smtClean="0"/>
            </a:fld>
            <a:endParaRPr kumimoji="1"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553200" y="4767264"/>
            <a:ext cx="2133600" cy="273844"/>
          </a:xfrm>
          <a:prstGeom prst="rect">
            <a:avLst/>
          </a:prstGeom>
        </p:spPr>
        <p:txBody>
          <a:bodyPr/>
          <a:lstStyle/>
          <a:p>
            <a:fld id="{D11DFA51-240D-6942-AE9B-51BBCE55FE2F}"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column bullet">
    <p:spTree>
      <p:nvGrpSpPr>
        <p:cNvPr id="1" name=""/>
        <p:cNvGrpSpPr/>
        <p:nvPr/>
      </p:nvGrpSpPr>
      <p:grpSpPr>
        <a:xfrm>
          <a:off x="0" y="0"/>
          <a:ext cx="0" cy="0"/>
          <a:chOff x="0" y="0"/>
          <a:chExt cx="0" cy="0"/>
        </a:xfrm>
      </p:grpSpPr>
      <p:pic>
        <p:nvPicPr>
          <p:cNvPr id="13" name="Picture 12" descr="logo_outline_grey.eps"/>
          <p:cNvPicPr/>
          <p:nvPr userDrawn="1"/>
        </p:nvPicPr>
        <p:blipFill rotWithShape="1">
          <a:blip r:embed="rId2">
            <a:extLst>
              <a:ext uri="{28A0092B-C50C-407E-A947-70E740481C1C}">
                <a14:useLocalDpi xmlns:a14="http://schemas.microsoft.com/office/drawing/2010/main" val="0"/>
              </a:ext>
            </a:extLst>
          </a:blip>
          <a:srcRect t="-1" b="37377"/>
          <a:stretch>
            <a:fillRect/>
          </a:stretch>
        </p:blipFill>
        <p:spPr>
          <a:xfrm>
            <a:off x="4164083" y="4691063"/>
            <a:ext cx="742217" cy="460413"/>
          </a:xfrm>
          <a:prstGeom prst="rect">
            <a:avLst/>
          </a:prstGeom>
        </p:spPr>
      </p:pic>
      <p:pic>
        <p:nvPicPr>
          <p:cNvPr id="15" name="Picture 14" descr="logo_color_horiz.eps"/>
          <p:cNvPicPr/>
          <p:nvPr userDrawn="1"/>
        </p:nvPicPr>
        <p:blipFill>
          <a:blip r:embed="rId3">
            <a:extLst>
              <a:ext uri="{28A0092B-C50C-407E-A947-70E740481C1C}">
                <a14:useLocalDpi xmlns:a14="http://schemas.microsoft.com/office/drawing/2010/main" val="0"/>
              </a:ext>
            </a:extLst>
          </a:blip>
          <a:stretch>
            <a:fillRect/>
          </a:stretch>
        </p:blipFill>
        <p:spPr>
          <a:xfrm>
            <a:off x="411165" y="4890960"/>
            <a:ext cx="556434" cy="171580"/>
          </a:xfrm>
          <a:prstGeom prst="rect">
            <a:avLst/>
          </a:prstGeom>
        </p:spPr>
      </p:pic>
      <p:sp>
        <p:nvSpPr>
          <p:cNvPr id="11" name="Rectangle 10"/>
          <p:cNvSpPr/>
          <p:nvPr userDrawn="1"/>
        </p:nvSpPr>
        <p:spPr>
          <a:xfrm>
            <a:off x="10" y="1"/>
            <a:ext cx="9157805" cy="645584"/>
          </a:xfrm>
          <a:prstGeom prst="rect">
            <a:avLst/>
          </a:prstGeom>
          <a:solidFill>
            <a:srgbClr val="37A992"/>
          </a:solidFill>
          <a:ln>
            <a:noFill/>
          </a:ln>
          <a:effectLst/>
        </p:spPr>
        <p:style>
          <a:lnRef idx="1">
            <a:schemeClr val="accent3"/>
          </a:lnRef>
          <a:fillRef idx="3">
            <a:schemeClr val="accent3"/>
          </a:fillRef>
          <a:effectRef idx="2">
            <a:schemeClr val="accent3"/>
          </a:effectRef>
          <a:fontRef idx="minor">
            <a:schemeClr val="lt1"/>
          </a:fontRef>
        </p:style>
        <p:txBody>
          <a:bodyPr lIns="63990" tIns="31994" rIns="63990" bIns="31994" rtlCol="0" anchor="ctr"/>
          <a:lstStyle/>
          <a:p>
            <a:pPr algn="ctr"/>
            <a:endParaRPr 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14" name="Straight Connector 13"/>
          <p:cNvCxnSpPr/>
          <p:nvPr userDrawn="1"/>
        </p:nvCxnSpPr>
        <p:spPr>
          <a:xfrm>
            <a:off x="373063" y="4815422"/>
            <a:ext cx="3712104"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5"/>
          <p:cNvSpPr>
            <a:spLocks noGrp="1"/>
          </p:cNvSpPr>
          <p:nvPr>
            <p:ph type="sldNum" sz="quarter" idx="12"/>
          </p:nvPr>
        </p:nvSpPr>
        <p:spPr>
          <a:xfrm>
            <a:off x="4465119" y="4784131"/>
            <a:ext cx="349250" cy="228203"/>
          </a:xfrm>
          <a:prstGeom prst="rect">
            <a:avLst/>
          </a:prstGeom>
        </p:spPr>
        <p:txBody>
          <a:bodyPr lIns="63993" tIns="31996" rIns="63993" bIns="31996"/>
          <a:lstStyle>
            <a:lvl1pPr algn="ctr">
              <a:defRPr sz="1000">
                <a:solidFill>
                  <a:schemeClr val="bg1">
                    <a:lumMod val="65000"/>
                  </a:schemeClr>
                </a:solidFill>
              </a:defRPr>
            </a:lvl1pPr>
          </a:lstStyle>
          <a:p>
            <a:fld id="{FD6E5157-5A16-F342-BBAB-DF816E9CD4C8}" type="slidenum">
              <a:rPr lang="en-US" smtClean="0"/>
            </a:fld>
            <a:endParaRPr lang="en-US" dirty="0"/>
          </a:p>
        </p:txBody>
      </p:sp>
      <p:cxnSp>
        <p:nvCxnSpPr>
          <p:cNvPr id="22" name="Straight Connector 21"/>
          <p:cNvCxnSpPr/>
          <p:nvPr userDrawn="1"/>
        </p:nvCxnSpPr>
        <p:spPr>
          <a:xfrm>
            <a:off x="5021792" y="4815422"/>
            <a:ext cx="3767666"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0" y="1"/>
            <a:ext cx="8686800" cy="645584"/>
          </a:xfrm>
          <a:prstGeom prst="rect">
            <a:avLst/>
          </a:prstGeom>
        </p:spPr>
        <p:txBody>
          <a:bodyPr lIns="383953" tIns="31996" rIns="63993" bIns="31996" anchor="ctr" anchorCtr="0"/>
          <a:lstStyle>
            <a:lvl1pPr algn="l">
              <a:defRPr sz="2500" b="0" i="0">
                <a:solidFill>
                  <a:srgbClr val="FFFFFF"/>
                </a:solidFill>
                <a:latin typeface="Avenir Roman"/>
                <a:cs typeface="Avenir Roman"/>
              </a:defRPr>
            </a:lvl1pPr>
          </a:lstStyle>
          <a:p>
            <a:r>
              <a:rPr lang="en-US" dirty="0" smtClean="0"/>
              <a:t>Click to edit Master title style</a:t>
            </a:r>
            <a:endParaRPr lang="en-US" dirty="0"/>
          </a:p>
        </p:txBody>
      </p:sp>
      <p:sp>
        <p:nvSpPr>
          <p:cNvPr id="12" name="Content Placeholder 3"/>
          <p:cNvSpPr>
            <a:spLocks noGrp="1"/>
          </p:cNvSpPr>
          <p:nvPr>
            <p:ph sz="half" idx="2"/>
          </p:nvPr>
        </p:nvSpPr>
        <p:spPr>
          <a:xfrm>
            <a:off x="373063" y="972399"/>
            <a:ext cx="8416396" cy="3645967"/>
          </a:xfrm>
          <a:prstGeom prst="rect">
            <a:avLst/>
          </a:prstGeom>
        </p:spPr>
        <p:txBody>
          <a:bodyPr lIns="63993" tIns="31996" rIns="63993" bIns="31996"/>
          <a:lstStyle>
            <a:lvl1pPr>
              <a:defRPr sz="2400" b="0" i="0">
                <a:latin typeface="Avenir Roman"/>
                <a:cs typeface="Avenir Roman"/>
              </a:defRPr>
            </a:lvl1pPr>
            <a:lvl2pPr>
              <a:defRPr sz="2000" b="0" i="0">
                <a:latin typeface="Avenir Roman"/>
                <a:cs typeface="Avenir Roman"/>
              </a:defRPr>
            </a:lvl2pPr>
            <a:lvl3pPr>
              <a:defRPr sz="1800" b="0" i="0">
                <a:latin typeface="Avenir Roman"/>
                <a:cs typeface="Avenir Roman"/>
              </a:defRPr>
            </a:lvl3pPr>
            <a:lvl4pPr>
              <a:defRPr sz="1600" b="0" i="0">
                <a:latin typeface="Avenir Roman"/>
                <a:cs typeface="Avenir Roman"/>
              </a:defRPr>
            </a:lvl4pPr>
            <a:lvl5pPr>
              <a:defRPr sz="1600" b="0" i="0">
                <a:latin typeface="Avenir Roman"/>
                <a:cs typeface="Avenir Roman"/>
              </a:defRPr>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TextBox 20"/>
          <p:cNvSpPr txBox="1"/>
          <p:nvPr userDrawn="1"/>
        </p:nvSpPr>
        <p:spPr>
          <a:xfrm>
            <a:off x="2569564" y="4864162"/>
            <a:ext cx="1368098" cy="233894"/>
          </a:xfrm>
          <a:prstGeom prst="rect">
            <a:avLst/>
          </a:prstGeom>
          <a:noFill/>
        </p:spPr>
        <p:txBody>
          <a:bodyPr wrap="square" lIns="63993" tIns="31996" rIns="63993" bIns="31996" rtlCol="0">
            <a:spAutoFit/>
          </a:bodyPr>
          <a:lstStyle/>
          <a:p>
            <a:pPr algn="r"/>
            <a:r>
              <a:rPr lang="en-US" sz="1100" b="0" i="0" dirty="0" err="1" smtClean="0">
                <a:latin typeface="Gibson"/>
                <a:cs typeface="Gibson"/>
              </a:rPr>
              <a:t>www.elastic.co</a:t>
            </a:r>
            <a:endParaRPr lang="en-US" sz="1100" b="0" i="0" dirty="0">
              <a:latin typeface="Gibson"/>
              <a:cs typeface="Gibson"/>
            </a:endParaRPr>
          </a:p>
        </p:txBody>
      </p:sp>
      <p:sp>
        <p:nvSpPr>
          <p:cNvPr id="24" name="Rectangle 23"/>
          <p:cNvSpPr/>
          <p:nvPr userDrawn="1"/>
        </p:nvSpPr>
        <p:spPr>
          <a:xfrm>
            <a:off x="5476888" y="4864108"/>
            <a:ext cx="3095623" cy="310838"/>
          </a:xfrm>
          <a:prstGeom prst="rect">
            <a:avLst/>
          </a:prstGeom>
        </p:spPr>
        <p:txBody>
          <a:bodyPr wrap="square" lIns="63993" tIns="31996" rIns="63993" bIns="31996">
            <a:spAutoFit/>
          </a:bodyPr>
          <a:lstStyle/>
          <a:p>
            <a:r>
              <a:rPr lang="en-US" sz="800" b="0" i="0" u="none" kern="1200" baseline="0" dirty="0" smtClean="0">
                <a:solidFill>
                  <a:schemeClr val="bg1">
                    <a:lumMod val="50000"/>
                  </a:schemeClr>
                </a:solidFill>
                <a:latin typeface="Avenir Roman"/>
                <a:ea typeface="+mn-ea"/>
                <a:cs typeface="Avenir Roman"/>
              </a:rPr>
              <a:t>Copyright Elastic 2015 Copying, publishing and/or</a:t>
            </a:r>
            <a:endParaRPr lang="en-US" sz="800" b="0" i="0" u="none" kern="1200" baseline="0" dirty="0" smtClean="0">
              <a:solidFill>
                <a:schemeClr val="bg1">
                  <a:lumMod val="50000"/>
                </a:schemeClr>
              </a:solidFill>
              <a:latin typeface="Avenir Roman"/>
              <a:ea typeface="+mn-ea"/>
              <a:cs typeface="Avenir Roman"/>
            </a:endParaRPr>
          </a:p>
          <a:p>
            <a:r>
              <a:rPr lang="en-US" sz="800" b="0" i="0" u="none" kern="1200" baseline="0" dirty="0" smtClean="0">
                <a:solidFill>
                  <a:schemeClr val="bg1">
                    <a:lumMod val="50000"/>
                  </a:schemeClr>
                </a:solidFill>
                <a:latin typeface="Avenir Roman"/>
                <a:ea typeface="+mn-ea"/>
                <a:cs typeface="Avenir Roman"/>
              </a:rPr>
              <a:t>distributing without written permission is strictly prohibited</a:t>
            </a:r>
            <a:endParaRPr lang="en-US" sz="800" b="0" i="0" u="none" kern="1200" baseline="0" dirty="0" smtClean="0">
              <a:solidFill>
                <a:schemeClr val="bg1">
                  <a:lumMod val="50000"/>
                </a:schemeClr>
              </a:solidFill>
              <a:latin typeface="Avenir Roman"/>
              <a:ea typeface="+mn-ea"/>
              <a:cs typeface="Avenir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43932" y="91440"/>
            <a:ext cx="7961867" cy="76744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Clr>
                <a:schemeClr val="dk1"/>
              </a:buClr>
              <a:buFont typeface="Arial" panose="020B0604020202020204"/>
              <a:buNone/>
              <a:defRPr sz="24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ctr" rtl="0">
              <a:spcBef>
                <a:spcPts val="0"/>
              </a:spcBef>
              <a:spcAft>
                <a:spcPts val="0"/>
              </a:spcAft>
              <a:buClr>
                <a:srgbClr val="00B9F2"/>
              </a:buClr>
              <a:buFont typeface="Calibri" panose="020F0502020204030204"/>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2pPr>
            <a:lvl3pPr marL="0" marR="0" lvl="2" indent="0" algn="ctr" rtl="0">
              <a:spcBef>
                <a:spcPts val="0"/>
              </a:spcBef>
              <a:spcAft>
                <a:spcPts val="0"/>
              </a:spcAft>
              <a:buClr>
                <a:srgbClr val="00B9F2"/>
              </a:buClr>
              <a:buFont typeface="Calibri" panose="020F0502020204030204"/>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3pPr>
            <a:lvl4pPr marL="0" marR="0" lvl="3" indent="0" algn="ctr" rtl="0">
              <a:spcBef>
                <a:spcPts val="0"/>
              </a:spcBef>
              <a:spcAft>
                <a:spcPts val="0"/>
              </a:spcAft>
              <a:buClr>
                <a:srgbClr val="00B9F2"/>
              </a:buClr>
              <a:buFont typeface="Calibri" panose="020F0502020204030204"/>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4pPr>
            <a:lvl5pPr marL="0" marR="0" lvl="4" indent="0" algn="ctr" rtl="0">
              <a:spcBef>
                <a:spcPts val="0"/>
              </a:spcBef>
              <a:spcAft>
                <a:spcPts val="0"/>
              </a:spcAft>
              <a:buClr>
                <a:srgbClr val="00B9F2"/>
              </a:buClr>
              <a:buFont typeface="Calibri" panose="020F0502020204030204"/>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5pPr>
            <a:lvl6pPr marL="457200" marR="0" lvl="5" indent="0" algn="ctr" rtl="0">
              <a:spcBef>
                <a:spcPts val="0"/>
              </a:spcBef>
              <a:spcAft>
                <a:spcPts val="0"/>
              </a:spcAft>
              <a:buClr>
                <a:srgbClr val="00B9F2"/>
              </a:buClr>
              <a:buFont typeface="Calibri" panose="020F0502020204030204"/>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6pPr>
            <a:lvl7pPr marL="914400" marR="0" lvl="6" indent="0" algn="ctr" rtl="0">
              <a:spcBef>
                <a:spcPts val="0"/>
              </a:spcBef>
              <a:spcAft>
                <a:spcPts val="0"/>
              </a:spcAft>
              <a:buClr>
                <a:srgbClr val="00B9F2"/>
              </a:buClr>
              <a:buFont typeface="Calibri" panose="020F0502020204030204"/>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7pPr>
            <a:lvl8pPr marL="1371600" marR="0" lvl="7" indent="0" algn="ctr" rtl="0">
              <a:spcBef>
                <a:spcPts val="0"/>
              </a:spcBef>
              <a:spcAft>
                <a:spcPts val="0"/>
              </a:spcAft>
              <a:buClr>
                <a:srgbClr val="00B9F2"/>
              </a:buClr>
              <a:buFont typeface="Calibri" panose="020F0502020204030204"/>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8pPr>
            <a:lvl9pPr marL="1828800" marR="0" lvl="8" indent="0" algn="ctr" rtl="0">
              <a:spcBef>
                <a:spcPts val="0"/>
              </a:spcBef>
              <a:spcAft>
                <a:spcPts val="0"/>
              </a:spcAft>
              <a:buClr>
                <a:srgbClr val="00B9F2"/>
              </a:buClr>
              <a:buFont typeface="Calibri" panose="020F0502020204030204"/>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Option 1A">
    <p:bg>
      <p:bgPr>
        <a:solidFill>
          <a:schemeClr val="accent1"/>
        </a:solidFill>
        <a:effectLst/>
      </p:bgPr>
    </p:bg>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a:srcRect/>
          <a:stretch>
            <a:fillRect/>
          </a:stretch>
        </p:blipFill>
        <p:spPr>
          <a:xfrm>
            <a:off x="0" y="-4761"/>
            <a:ext cx="9144000" cy="5148263"/>
          </a:xfrm>
          <a:prstGeom prst="rect">
            <a:avLst/>
          </a:prstGeom>
          <a:noFill/>
          <a:ln>
            <a:noFill/>
          </a:ln>
        </p:spPr>
      </p:pic>
      <p:sp>
        <p:nvSpPr>
          <p:cNvPr id="25" name="Shape 25"/>
          <p:cNvSpPr txBox="1">
            <a:spLocks noGrp="1"/>
          </p:cNvSpPr>
          <p:nvPr>
            <p:ph type="subTitle" idx="1"/>
          </p:nvPr>
        </p:nvSpPr>
        <p:spPr>
          <a:xfrm>
            <a:off x="735805" y="3357259"/>
            <a:ext cx="5293655" cy="947462"/>
          </a:xfrm>
          <a:prstGeom prst="rect">
            <a:avLst/>
          </a:prstGeom>
          <a:noFill/>
          <a:ln>
            <a:noFill/>
          </a:ln>
        </p:spPr>
        <p:txBody>
          <a:bodyPr lIns="91425" tIns="91425" rIns="91425" bIns="91425" anchor="t" anchorCtr="0"/>
          <a:lstStyle>
            <a:lvl1pPr marL="0" marR="0" lvl="0" indent="0" algn="l" rtl="0">
              <a:lnSpc>
                <a:spcPct val="85000"/>
              </a:lnSpc>
              <a:spcBef>
                <a:spcPts val="0"/>
              </a:spcBef>
              <a:spcAft>
                <a:spcPts val="300"/>
              </a:spcAft>
              <a:buClr>
                <a:schemeClr val="accent1"/>
              </a:buClr>
              <a:buFont typeface="Arial" panose="020B0604020202020204"/>
              <a:buNone/>
              <a:defRPr sz="2000" b="0" i="0" u="none" strike="noStrike" cap="none">
                <a:solidFill>
                  <a:srgbClr val="AFE6DF"/>
                </a:solidFill>
                <a:latin typeface="Arial" panose="020B0604020202020204"/>
                <a:ea typeface="Arial" panose="020B0604020202020204"/>
                <a:cs typeface="Arial" panose="020B0604020202020204"/>
                <a:sym typeface="Arial" panose="020B0604020202020204"/>
              </a:defRPr>
            </a:lvl1pPr>
            <a:lvl2pPr marL="457200" marR="0" lvl="1" indent="0" algn="ctr" rtl="0">
              <a:lnSpc>
                <a:spcPct val="90000"/>
              </a:lnSpc>
              <a:spcBef>
                <a:spcPts val="600"/>
              </a:spcBef>
              <a:spcAft>
                <a:spcPts val="0"/>
              </a:spcAft>
              <a:buClr>
                <a:schemeClr val="accent1"/>
              </a:buClr>
              <a:buFont typeface="Arial" panose="020B0604020202020204"/>
              <a:buNone/>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914400" marR="0" lvl="2" indent="0" algn="ctr" rtl="0">
              <a:lnSpc>
                <a:spcPct val="90000"/>
              </a:lnSpc>
              <a:spcBef>
                <a:spcPts val="600"/>
              </a:spcBef>
              <a:spcAft>
                <a:spcPts val="0"/>
              </a:spcAft>
              <a:buClr>
                <a:schemeClr val="accent1"/>
              </a:buClr>
              <a:buFont typeface="Calibri" panose="020F050202020403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371600" marR="0" lvl="3" indent="0" algn="ctr" rtl="0">
              <a:lnSpc>
                <a:spcPct val="90000"/>
              </a:lnSpc>
              <a:spcBef>
                <a:spcPts val="600"/>
              </a:spcBef>
              <a:spcAft>
                <a:spcPts val="0"/>
              </a:spcAft>
              <a:buClr>
                <a:schemeClr val="accent1"/>
              </a:buClr>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单击此处编辑母版副标题样式</a:t>
            </a:r>
            <a:endParaRPr lang="zh-CN" altLang="en-US" smtClean="0"/>
          </a:p>
        </p:txBody>
      </p:sp>
      <p:sp>
        <p:nvSpPr>
          <p:cNvPr id="26" name="Shape 26"/>
          <p:cNvSpPr txBox="1">
            <a:spLocks noGrp="1"/>
          </p:cNvSpPr>
          <p:nvPr>
            <p:ph type="body" idx="2"/>
          </p:nvPr>
        </p:nvSpPr>
        <p:spPr>
          <a:xfrm>
            <a:off x="725933" y="1847273"/>
            <a:ext cx="6863586" cy="140955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Clr>
                <a:schemeClr val="accent1"/>
              </a:buClr>
              <a:buFont typeface="Arial" panose="020B0604020202020204"/>
              <a:buNone/>
              <a:defRPr sz="40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pic>
        <p:nvPicPr>
          <p:cNvPr id="27" name="Shape 27"/>
          <p:cNvPicPr preferRelativeResize="0"/>
          <p:nvPr/>
        </p:nvPicPr>
        <p:blipFill rotWithShape="1">
          <a:blip r:embed="rId3"/>
          <a:srcRect/>
          <a:stretch>
            <a:fillRect/>
          </a:stretch>
        </p:blipFill>
        <p:spPr>
          <a:xfrm>
            <a:off x="803856" y="711424"/>
            <a:ext cx="2084488" cy="71711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Option 1B">
    <p:bg>
      <p:bgPr>
        <a:solidFill>
          <a:schemeClr val="accent1"/>
        </a:solidFill>
        <a:effectLst/>
      </p:bgPr>
    </p:bg>
    <p:spTree>
      <p:nvGrpSpPr>
        <p:cNvPr id="1" name="Shape 28"/>
        <p:cNvGrpSpPr/>
        <p:nvPr/>
      </p:nvGrpSpPr>
      <p:grpSpPr>
        <a:xfrm>
          <a:off x="0" y="0"/>
          <a:ext cx="0" cy="0"/>
          <a:chOff x="0" y="0"/>
          <a:chExt cx="0" cy="0"/>
        </a:xfrm>
      </p:grpSpPr>
      <p:pic>
        <p:nvPicPr>
          <p:cNvPr id="29" name="Shape 29"/>
          <p:cNvPicPr preferRelativeResize="0"/>
          <p:nvPr/>
        </p:nvPicPr>
        <p:blipFill rotWithShape="1">
          <a:blip r:embed="rId2"/>
          <a:srcRect/>
          <a:stretch>
            <a:fillRect/>
          </a:stretch>
        </p:blipFill>
        <p:spPr>
          <a:xfrm>
            <a:off x="0" y="-4569"/>
            <a:ext cx="9144000" cy="5148071"/>
          </a:xfrm>
          <a:prstGeom prst="rect">
            <a:avLst/>
          </a:prstGeom>
          <a:noFill/>
          <a:ln>
            <a:noFill/>
          </a:ln>
        </p:spPr>
      </p:pic>
      <p:sp>
        <p:nvSpPr>
          <p:cNvPr id="30" name="Shape 30"/>
          <p:cNvSpPr txBox="1">
            <a:spLocks noGrp="1"/>
          </p:cNvSpPr>
          <p:nvPr>
            <p:ph type="subTitle" idx="1"/>
          </p:nvPr>
        </p:nvSpPr>
        <p:spPr>
          <a:xfrm>
            <a:off x="735805" y="3357259"/>
            <a:ext cx="5293655" cy="947462"/>
          </a:xfrm>
          <a:prstGeom prst="rect">
            <a:avLst/>
          </a:prstGeom>
          <a:noFill/>
          <a:ln>
            <a:noFill/>
          </a:ln>
        </p:spPr>
        <p:txBody>
          <a:bodyPr lIns="91425" tIns="91425" rIns="91425" bIns="91425" anchor="t" anchorCtr="0"/>
          <a:lstStyle>
            <a:lvl1pPr marL="0" marR="0" lvl="0" indent="0" algn="l" rtl="0">
              <a:lnSpc>
                <a:spcPct val="85000"/>
              </a:lnSpc>
              <a:spcBef>
                <a:spcPts val="0"/>
              </a:spcBef>
              <a:spcAft>
                <a:spcPts val="300"/>
              </a:spcAft>
              <a:buClr>
                <a:schemeClr val="accent1"/>
              </a:buClr>
              <a:buFont typeface="Arial" panose="020B0604020202020204"/>
              <a:buNone/>
              <a:defRPr sz="2000" b="0" i="0" u="none" strike="noStrike" cap="none">
                <a:solidFill>
                  <a:srgbClr val="1E5F58"/>
                </a:solidFill>
                <a:latin typeface="Arial" panose="020B0604020202020204"/>
                <a:ea typeface="Arial" panose="020B0604020202020204"/>
                <a:cs typeface="Arial" panose="020B0604020202020204"/>
                <a:sym typeface="Arial" panose="020B0604020202020204"/>
              </a:defRPr>
            </a:lvl1pPr>
            <a:lvl2pPr marL="457200" marR="0" lvl="1" indent="0" algn="ctr" rtl="0">
              <a:lnSpc>
                <a:spcPct val="90000"/>
              </a:lnSpc>
              <a:spcBef>
                <a:spcPts val="600"/>
              </a:spcBef>
              <a:spcAft>
                <a:spcPts val="0"/>
              </a:spcAft>
              <a:buClr>
                <a:schemeClr val="accent1"/>
              </a:buClr>
              <a:buFont typeface="Arial" panose="020B0604020202020204"/>
              <a:buNone/>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914400" marR="0" lvl="2" indent="0" algn="ctr" rtl="0">
              <a:lnSpc>
                <a:spcPct val="90000"/>
              </a:lnSpc>
              <a:spcBef>
                <a:spcPts val="600"/>
              </a:spcBef>
              <a:spcAft>
                <a:spcPts val="0"/>
              </a:spcAft>
              <a:buClr>
                <a:schemeClr val="accent1"/>
              </a:buClr>
              <a:buFont typeface="Calibri" panose="020F050202020403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371600" marR="0" lvl="3" indent="0" algn="ctr" rtl="0">
              <a:lnSpc>
                <a:spcPct val="90000"/>
              </a:lnSpc>
              <a:spcBef>
                <a:spcPts val="600"/>
              </a:spcBef>
              <a:spcAft>
                <a:spcPts val="0"/>
              </a:spcAft>
              <a:buClr>
                <a:schemeClr val="accent1"/>
              </a:buClr>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单击此处编辑母版副标题样式</a:t>
            </a:r>
            <a:endParaRPr lang="zh-CN" altLang="en-US" smtClean="0"/>
          </a:p>
        </p:txBody>
      </p:sp>
      <p:sp>
        <p:nvSpPr>
          <p:cNvPr id="31" name="Shape 31"/>
          <p:cNvSpPr txBox="1">
            <a:spLocks noGrp="1"/>
          </p:cNvSpPr>
          <p:nvPr>
            <p:ph type="body" idx="2"/>
          </p:nvPr>
        </p:nvSpPr>
        <p:spPr>
          <a:xfrm>
            <a:off x="725941" y="1847273"/>
            <a:ext cx="6710565" cy="140955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Clr>
                <a:schemeClr val="accent1"/>
              </a:buClr>
              <a:buFont typeface="Arial" panose="020B0604020202020204"/>
              <a:buNone/>
              <a:defRPr sz="40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pic>
        <p:nvPicPr>
          <p:cNvPr id="32" name="Shape 32"/>
          <p:cNvPicPr preferRelativeResize="0"/>
          <p:nvPr/>
        </p:nvPicPr>
        <p:blipFill rotWithShape="1">
          <a:blip r:embed="rId3"/>
          <a:srcRect/>
          <a:stretch>
            <a:fillRect/>
          </a:stretch>
        </p:blipFill>
        <p:spPr>
          <a:xfrm>
            <a:off x="803856" y="711424"/>
            <a:ext cx="2084488" cy="71711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ption 1C">
    <p:bg>
      <p:bgPr>
        <a:solidFill>
          <a:schemeClr val="accent1"/>
        </a:solidFill>
        <a:effectLst/>
      </p:bgPr>
    </p:bg>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srcRect/>
          <a:stretch>
            <a:fillRect/>
          </a:stretch>
        </p:blipFill>
        <p:spPr>
          <a:xfrm>
            <a:off x="0" y="-4665"/>
            <a:ext cx="9144000" cy="5148071"/>
          </a:xfrm>
          <a:prstGeom prst="rect">
            <a:avLst/>
          </a:prstGeom>
          <a:noFill/>
          <a:ln>
            <a:noFill/>
          </a:ln>
        </p:spPr>
      </p:pic>
      <p:sp>
        <p:nvSpPr>
          <p:cNvPr id="35" name="Shape 35"/>
          <p:cNvSpPr txBox="1">
            <a:spLocks noGrp="1"/>
          </p:cNvSpPr>
          <p:nvPr>
            <p:ph type="subTitle" idx="1"/>
          </p:nvPr>
        </p:nvSpPr>
        <p:spPr>
          <a:xfrm>
            <a:off x="735805" y="3364879"/>
            <a:ext cx="5293655" cy="947462"/>
          </a:xfrm>
          <a:prstGeom prst="rect">
            <a:avLst/>
          </a:prstGeom>
          <a:noFill/>
          <a:ln>
            <a:noFill/>
          </a:ln>
        </p:spPr>
        <p:txBody>
          <a:bodyPr lIns="91425" tIns="91425" rIns="91425" bIns="91425" anchor="t" anchorCtr="0"/>
          <a:lstStyle>
            <a:lvl1pPr marL="0" marR="0" lvl="0" indent="0" algn="l" rtl="0">
              <a:lnSpc>
                <a:spcPct val="85000"/>
              </a:lnSpc>
              <a:spcBef>
                <a:spcPts val="0"/>
              </a:spcBef>
              <a:spcAft>
                <a:spcPts val="300"/>
              </a:spcAft>
              <a:buClr>
                <a:schemeClr val="accent1"/>
              </a:buClr>
              <a:buFont typeface="Arial" panose="020B0604020202020204"/>
              <a:buNone/>
              <a:defRPr sz="20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457200" marR="0" lvl="1" indent="0" algn="ctr" rtl="0">
              <a:lnSpc>
                <a:spcPct val="90000"/>
              </a:lnSpc>
              <a:spcBef>
                <a:spcPts val="600"/>
              </a:spcBef>
              <a:spcAft>
                <a:spcPts val="0"/>
              </a:spcAft>
              <a:buClr>
                <a:schemeClr val="accent1"/>
              </a:buClr>
              <a:buFont typeface="Arial" panose="020B0604020202020204"/>
              <a:buNone/>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914400" marR="0" lvl="2" indent="0" algn="ctr" rtl="0">
              <a:lnSpc>
                <a:spcPct val="90000"/>
              </a:lnSpc>
              <a:spcBef>
                <a:spcPts val="600"/>
              </a:spcBef>
              <a:spcAft>
                <a:spcPts val="0"/>
              </a:spcAft>
              <a:buClr>
                <a:schemeClr val="accent1"/>
              </a:buClr>
              <a:buFont typeface="Calibri" panose="020F050202020403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371600" marR="0" lvl="3" indent="0" algn="ctr" rtl="0">
              <a:lnSpc>
                <a:spcPct val="90000"/>
              </a:lnSpc>
              <a:spcBef>
                <a:spcPts val="600"/>
              </a:spcBef>
              <a:spcAft>
                <a:spcPts val="0"/>
              </a:spcAft>
              <a:buClr>
                <a:schemeClr val="accent1"/>
              </a:buClr>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单击此处编辑母版副标题样式</a:t>
            </a:r>
            <a:endParaRPr lang="zh-CN" altLang="en-US" smtClean="0"/>
          </a:p>
        </p:txBody>
      </p:sp>
      <p:sp>
        <p:nvSpPr>
          <p:cNvPr id="36" name="Shape 36"/>
          <p:cNvSpPr txBox="1">
            <a:spLocks noGrp="1"/>
          </p:cNvSpPr>
          <p:nvPr>
            <p:ph type="body" idx="2"/>
          </p:nvPr>
        </p:nvSpPr>
        <p:spPr>
          <a:xfrm>
            <a:off x="725943" y="1854893"/>
            <a:ext cx="6878515" cy="140955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Clr>
                <a:schemeClr val="accent1"/>
              </a:buClr>
              <a:buFont typeface="Arial" panose="020B0604020202020204"/>
              <a:buNone/>
              <a:defRPr sz="40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grpSp>
        <p:nvGrpSpPr>
          <p:cNvPr id="37" name="Shape 37"/>
          <p:cNvGrpSpPr/>
          <p:nvPr/>
        </p:nvGrpSpPr>
        <p:grpSpPr>
          <a:xfrm>
            <a:off x="808936" y="689090"/>
            <a:ext cx="2081298" cy="739453"/>
            <a:chOff x="814016" y="689085"/>
            <a:chExt cx="2081298" cy="739453"/>
          </a:xfrm>
        </p:grpSpPr>
        <p:pic>
          <p:nvPicPr>
            <p:cNvPr id="38" name="Shape 38"/>
            <p:cNvPicPr preferRelativeResize="0"/>
            <p:nvPr/>
          </p:nvPicPr>
          <p:blipFill rotWithShape="1">
            <a:blip r:embed="rId3"/>
            <a:srcRect l="37895"/>
            <a:stretch>
              <a:fillRect/>
            </a:stretch>
          </p:blipFill>
          <p:spPr>
            <a:xfrm>
              <a:off x="1595533" y="689085"/>
              <a:ext cx="1299780" cy="718952"/>
            </a:xfrm>
            <a:prstGeom prst="rect">
              <a:avLst/>
            </a:prstGeom>
            <a:noFill/>
            <a:ln>
              <a:noFill/>
            </a:ln>
          </p:spPr>
        </p:pic>
        <p:pic>
          <p:nvPicPr>
            <p:cNvPr id="39" name="Shape 39"/>
            <p:cNvPicPr preferRelativeResize="0"/>
            <p:nvPr/>
          </p:nvPicPr>
          <p:blipFill rotWithShape="1">
            <a:blip r:embed="rId4"/>
            <a:srcRect r="63403"/>
            <a:stretch>
              <a:fillRect/>
            </a:stretch>
          </p:blipFill>
          <p:spPr>
            <a:xfrm>
              <a:off x="814016" y="711424"/>
              <a:ext cx="762856" cy="717114"/>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ption 2A">
    <p:bg>
      <p:bgPr>
        <a:solidFill>
          <a:schemeClr val="accent1"/>
        </a:solidFill>
        <a:effectLst/>
      </p:bgPr>
    </p:bg>
    <p:spTree>
      <p:nvGrpSpPr>
        <p:cNvPr id="1" name="Shape 40"/>
        <p:cNvGrpSpPr/>
        <p:nvPr/>
      </p:nvGrpSpPr>
      <p:grpSpPr>
        <a:xfrm>
          <a:off x="0" y="0"/>
          <a:ext cx="0" cy="0"/>
          <a:chOff x="0" y="0"/>
          <a:chExt cx="0" cy="0"/>
        </a:xfrm>
      </p:grpSpPr>
      <p:pic>
        <p:nvPicPr>
          <p:cNvPr id="41" name="Shape 41"/>
          <p:cNvPicPr preferRelativeResize="0"/>
          <p:nvPr/>
        </p:nvPicPr>
        <p:blipFill rotWithShape="1">
          <a:blip r:embed="rId2"/>
          <a:srcRect l="12268" t="20708" r="22416" b="17349"/>
          <a:stretch>
            <a:fillRect/>
          </a:stretch>
        </p:blipFill>
        <p:spPr>
          <a:xfrm>
            <a:off x="7" y="5"/>
            <a:ext cx="9154729" cy="5143499"/>
          </a:xfrm>
          <a:prstGeom prst="rect">
            <a:avLst/>
          </a:prstGeom>
          <a:noFill/>
          <a:ln>
            <a:noFill/>
          </a:ln>
        </p:spPr>
      </p:pic>
      <p:sp>
        <p:nvSpPr>
          <p:cNvPr id="42" name="Shape 42"/>
          <p:cNvSpPr txBox="1">
            <a:spLocks noGrp="1"/>
          </p:cNvSpPr>
          <p:nvPr>
            <p:ph type="subTitle" idx="1"/>
          </p:nvPr>
        </p:nvSpPr>
        <p:spPr>
          <a:xfrm>
            <a:off x="1567442" y="3567385"/>
            <a:ext cx="4176627" cy="947462"/>
          </a:xfrm>
          <a:prstGeom prst="rect">
            <a:avLst/>
          </a:prstGeom>
          <a:noFill/>
          <a:ln>
            <a:noFill/>
          </a:ln>
        </p:spPr>
        <p:txBody>
          <a:bodyPr lIns="91425" tIns="91425" rIns="91425" bIns="91425" anchor="t" anchorCtr="0"/>
          <a:lstStyle>
            <a:lvl1pPr marL="0" marR="0" lvl="0" indent="0" algn="l" rtl="0">
              <a:lnSpc>
                <a:spcPct val="85000"/>
              </a:lnSpc>
              <a:spcBef>
                <a:spcPts val="0"/>
              </a:spcBef>
              <a:spcAft>
                <a:spcPts val="300"/>
              </a:spcAft>
              <a:buClr>
                <a:schemeClr val="accent1"/>
              </a:buClr>
              <a:buFont typeface="Arial" panose="020B0604020202020204"/>
              <a:buNone/>
              <a:defRPr sz="16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ctr" rtl="0">
              <a:lnSpc>
                <a:spcPct val="90000"/>
              </a:lnSpc>
              <a:spcBef>
                <a:spcPts val="600"/>
              </a:spcBef>
              <a:spcAft>
                <a:spcPts val="0"/>
              </a:spcAft>
              <a:buClr>
                <a:schemeClr val="accent1"/>
              </a:buClr>
              <a:buFont typeface="Arial" panose="020B0604020202020204"/>
              <a:buNone/>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914400" marR="0" lvl="2" indent="0" algn="ctr" rtl="0">
              <a:lnSpc>
                <a:spcPct val="90000"/>
              </a:lnSpc>
              <a:spcBef>
                <a:spcPts val="600"/>
              </a:spcBef>
              <a:spcAft>
                <a:spcPts val="0"/>
              </a:spcAft>
              <a:buClr>
                <a:schemeClr val="accent1"/>
              </a:buClr>
              <a:buFont typeface="Calibri" panose="020F050202020403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371600" marR="0" lvl="3" indent="0" algn="ctr" rtl="0">
              <a:lnSpc>
                <a:spcPct val="90000"/>
              </a:lnSpc>
              <a:spcBef>
                <a:spcPts val="600"/>
              </a:spcBef>
              <a:spcAft>
                <a:spcPts val="0"/>
              </a:spcAft>
              <a:buClr>
                <a:schemeClr val="accent1"/>
              </a:buClr>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单击此处编辑母版副标题样式</a:t>
            </a:r>
            <a:endParaRPr lang="zh-CN" altLang="en-US" smtClean="0"/>
          </a:p>
        </p:txBody>
      </p:sp>
      <p:sp>
        <p:nvSpPr>
          <p:cNvPr id="43" name="Shape 43"/>
          <p:cNvSpPr txBox="1">
            <a:spLocks noGrp="1"/>
          </p:cNvSpPr>
          <p:nvPr>
            <p:ph type="body" idx="2"/>
          </p:nvPr>
        </p:nvSpPr>
        <p:spPr>
          <a:xfrm>
            <a:off x="1558891" y="1893479"/>
            <a:ext cx="4655303" cy="140955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Clr>
                <a:schemeClr val="accent1"/>
              </a:buClr>
              <a:buFont typeface="Arial" panose="020B0604020202020204"/>
              <a:buNone/>
              <a:defRPr sz="28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pic>
        <p:nvPicPr>
          <p:cNvPr id="44" name="Shape 44"/>
          <p:cNvPicPr preferRelativeResize="0"/>
          <p:nvPr/>
        </p:nvPicPr>
        <p:blipFill rotWithShape="1">
          <a:blip r:embed="rId3"/>
          <a:srcRect/>
          <a:stretch>
            <a:fillRect/>
          </a:stretch>
        </p:blipFill>
        <p:spPr>
          <a:xfrm>
            <a:off x="1628400" y="1035704"/>
            <a:ext cx="1711458" cy="58878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ption 2B">
    <p:bg>
      <p:bgPr>
        <a:solidFill>
          <a:schemeClr val="accent1"/>
        </a:solidFill>
        <a:effectLst/>
      </p:bgPr>
    </p:bg>
    <p:spTree>
      <p:nvGrpSpPr>
        <p:cNvPr id="1" name="Shape 45"/>
        <p:cNvGrpSpPr/>
        <p:nvPr/>
      </p:nvGrpSpPr>
      <p:grpSpPr>
        <a:xfrm>
          <a:off x="0" y="0"/>
          <a:ext cx="0" cy="0"/>
          <a:chOff x="0" y="0"/>
          <a:chExt cx="0" cy="0"/>
        </a:xfrm>
      </p:grpSpPr>
      <p:pic>
        <p:nvPicPr>
          <p:cNvPr id="46" name="Shape 46"/>
          <p:cNvPicPr preferRelativeResize="0"/>
          <p:nvPr/>
        </p:nvPicPr>
        <p:blipFill rotWithShape="1">
          <a:blip r:embed="rId2"/>
          <a:srcRect l="12258" t="20714" r="22457" b="16979"/>
          <a:stretch>
            <a:fillRect/>
          </a:stretch>
        </p:blipFill>
        <p:spPr>
          <a:xfrm>
            <a:off x="0" y="5"/>
            <a:ext cx="9144000" cy="5171473"/>
          </a:xfrm>
          <a:prstGeom prst="rect">
            <a:avLst/>
          </a:prstGeom>
          <a:noFill/>
          <a:ln>
            <a:noFill/>
          </a:ln>
        </p:spPr>
      </p:pic>
      <p:sp>
        <p:nvSpPr>
          <p:cNvPr id="47" name="Shape 47"/>
          <p:cNvSpPr txBox="1">
            <a:spLocks noGrp="1"/>
          </p:cNvSpPr>
          <p:nvPr>
            <p:ph type="subTitle" idx="1"/>
          </p:nvPr>
        </p:nvSpPr>
        <p:spPr>
          <a:xfrm>
            <a:off x="1567442" y="3567385"/>
            <a:ext cx="4176627" cy="947462"/>
          </a:xfrm>
          <a:prstGeom prst="rect">
            <a:avLst/>
          </a:prstGeom>
          <a:noFill/>
          <a:ln>
            <a:noFill/>
          </a:ln>
        </p:spPr>
        <p:txBody>
          <a:bodyPr lIns="91425" tIns="91425" rIns="91425" bIns="91425" anchor="t" anchorCtr="0"/>
          <a:lstStyle>
            <a:lvl1pPr marL="0" marR="0" lvl="0" indent="0" algn="l" rtl="0">
              <a:lnSpc>
                <a:spcPct val="85000"/>
              </a:lnSpc>
              <a:spcBef>
                <a:spcPts val="0"/>
              </a:spcBef>
              <a:spcAft>
                <a:spcPts val="300"/>
              </a:spcAft>
              <a:buClr>
                <a:schemeClr val="accent1"/>
              </a:buClr>
              <a:buFont typeface="Arial" panose="020B0604020202020204"/>
              <a:buNone/>
              <a:defRPr sz="16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ctr" rtl="0">
              <a:lnSpc>
                <a:spcPct val="90000"/>
              </a:lnSpc>
              <a:spcBef>
                <a:spcPts val="600"/>
              </a:spcBef>
              <a:spcAft>
                <a:spcPts val="0"/>
              </a:spcAft>
              <a:buClr>
                <a:schemeClr val="accent1"/>
              </a:buClr>
              <a:buFont typeface="Arial" panose="020B0604020202020204"/>
              <a:buNone/>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914400" marR="0" lvl="2" indent="0" algn="ctr" rtl="0">
              <a:lnSpc>
                <a:spcPct val="90000"/>
              </a:lnSpc>
              <a:spcBef>
                <a:spcPts val="600"/>
              </a:spcBef>
              <a:spcAft>
                <a:spcPts val="0"/>
              </a:spcAft>
              <a:buClr>
                <a:schemeClr val="accent1"/>
              </a:buClr>
              <a:buFont typeface="Calibri" panose="020F050202020403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371600" marR="0" lvl="3" indent="0" algn="ctr" rtl="0">
              <a:lnSpc>
                <a:spcPct val="90000"/>
              </a:lnSpc>
              <a:spcBef>
                <a:spcPts val="600"/>
              </a:spcBef>
              <a:spcAft>
                <a:spcPts val="0"/>
              </a:spcAft>
              <a:buClr>
                <a:schemeClr val="accent1"/>
              </a:buClr>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单击此处编辑母版副标题样式</a:t>
            </a:r>
            <a:endParaRPr lang="zh-CN" altLang="en-US" smtClean="0"/>
          </a:p>
        </p:txBody>
      </p:sp>
      <p:sp>
        <p:nvSpPr>
          <p:cNvPr id="48" name="Shape 48"/>
          <p:cNvSpPr txBox="1">
            <a:spLocks noGrp="1"/>
          </p:cNvSpPr>
          <p:nvPr>
            <p:ph type="body" idx="2"/>
          </p:nvPr>
        </p:nvSpPr>
        <p:spPr>
          <a:xfrm>
            <a:off x="1558891" y="1893479"/>
            <a:ext cx="4655303" cy="140955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Clr>
                <a:schemeClr val="accent1"/>
              </a:buClr>
              <a:buFont typeface="Arial" panose="020B0604020202020204"/>
              <a:buNone/>
              <a:defRPr sz="28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pic>
        <p:nvPicPr>
          <p:cNvPr id="49" name="Shape 49"/>
          <p:cNvPicPr preferRelativeResize="0"/>
          <p:nvPr/>
        </p:nvPicPr>
        <p:blipFill rotWithShape="1">
          <a:blip r:embed="rId3"/>
          <a:srcRect/>
          <a:stretch>
            <a:fillRect/>
          </a:stretch>
        </p:blipFill>
        <p:spPr>
          <a:xfrm>
            <a:off x="1628400" y="1035704"/>
            <a:ext cx="1711458" cy="5887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ption 3">
    <p:bg>
      <p:bgPr>
        <a:solidFill>
          <a:schemeClr val="lt1"/>
        </a:solidFill>
        <a:effectLst/>
      </p:bgPr>
    </p:bg>
    <p:spTree>
      <p:nvGrpSpPr>
        <p:cNvPr id="1" name="Shape 50"/>
        <p:cNvGrpSpPr/>
        <p:nvPr/>
      </p:nvGrpSpPr>
      <p:grpSpPr>
        <a:xfrm>
          <a:off x="0" y="0"/>
          <a:ext cx="0" cy="0"/>
          <a:chOff x="0" y="0"/>
          <a:chExt cx="0" cy="0"/>
        </a:xfrm>
      </p:grpSpPr>
      <p:pic>
        <p:nvPicPr>
          <p:cNvPr id="51" name="Shape 51"/>
          <p:cNvPicPr preferRelativeResize="0"/>
          <p:nvPr/>
        </p:nvPicPr>
        <p:blipFill rotWithShape="1">
          <a:blip r:embed="rId2"/>
          <a:srcRect l="8519" t="22017" r="59507" b="47349"/>
          <a:stretch>
            <a:fillRect/>
          </a:stretch>
        </p:blipFill>
        <p:spPr>
          <a:xfrm>
            <a:off x="0" y="5"/>
            <a:ext cx="9165980" cy="5143499"/>
          </a:xfrm>
          <a:prstGeom prst="rect">
            <a:avLst/>
          </a:prstGeom>
          <a:noFill/>
          <a:ln>
            <a:noFill/>
          </a:ln>
        </p:spPr>
      </p:pic>
      <p:sp>
        <p:nvSpPr>
          <p:cNvPr id="52" name="Shape 52"/>
          <p:cNvSpPr txBox="1">
            <a:spLocks noGrp="1"/>
          </p:cNvSpPr>
          <p:nvPr>
            <p:ph type="subTitle" idx="1"/>
          </p:nvPr>
        </p:nvSpPr>
        <p:spPr>
          <a:xfrm>
            <a:off x="807694" y="3095590"/>
            <a:ext cx="4176627" cy="947462"/>
          </a:xfrm>
          <a:prstGeom prst="rect">
            <a:avLst/>
          </a:prstGeom>
          <a:noFill/>
          <a:ln>
            <a:noFill/>
          </a:ln>
        </p:spPr>
        <p:txBody>
          <a:bodyPr lIns="91425" tIns="91425" rIns="91425" bIns="91425" anchor="t" anchorCtr="0"/>
          <a:lstStyle>
            <a:lvl1pPr marL="0" marR="0" lvl="0" indent="0" algn="l" rtl="0">
              <a:lnSpc>
                <a:spcPct val="85000"/>
              </a:lnSpc>
              <a:spcBef>
                <a:spcPts val="0"/>
              </a:spcBef>
              <a:spcAft>
                <a:spcPts val="300"/>
              </a:spcAft>
              <a:buClr>
                <a:schemeClr val="accent1"/>
              </a:buClr>
              <a:buFont typeface="Arial" panose="020B0604020202020204"/>
              <a:buNone/>
              <a:defRPr sz="16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L="457200" marR="0" lvl="1" indent="0" algn="ctr" rtl="0">
              <a:lnSpc>
                <a:spcPct val="90000"/>
              </a:lnSpc>
              <a:spcBef>
                <a:spcPts val="600"/>
              </a:spcBef>
              <a:spcAft>
                <a:spcPts val="0"/>
              </a:spcAft>
              <a:buClr>
                <a:schemeClr val="accent1"/>
              </a:buClr>
              <a:buFont typeface="Arial" panose="020B0604020202020204"/>
              <a:buNone/>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914400" marR="0" lvl="2" indent="0" algn="ctr" rtl="0">
              <a:lnSpc>
                <a:spcPct val="90000"/>
              </a:lnSpc>
              <a:spcBef>
                <a:spcPts val="600"/>
              </a:spcBef>
              <a:spcAft>
                <a:spcPts val="0"/>
              </a:spcAft>
              <a:buClr>
                <a:schemeClr val="accent1"/>
              </a:buClr>
              <a:buFont typeface="Calibri" panose="020F050202020403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371600" marR="0" lvl="3" indent="0" algn="ctr" rtl="0">
              <a:lnSpc>
                <a:spcPct val="90000"/>
              </a:lnSpc>
              <a:spcBef>
                <a:spcPts val="600"/>
              </a:spcBef>
              <a:spcAft>
                <a:spcPts val="0"/>
              </a:spcAft>
              <a:buClr>
                <a:schemeClr val="accent1"/>
              </a:buClr>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400"/>
              </a:spcBef>
              <a:spcAft>
                <a:spcPts val="0"/>
              </a:spcAft>
              <a:buClr>
                <a:schemeClr val="dk1"/>
              </a:buClr>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单击此处编辑母版副标题样式</a:t>
            </a:r>
            <a:endParaRPr lang="zh-CN" altLang="en-US" smtClean="0"/>
          </a:p>
        </p:txBody>
      </p:sp>
      <p:sp>
        <p:nvSpPr>
          <p:cNvPr id="53" name="Shape 53"/>
          <p:cNvSpPr txBox="1">
            <a:spLocks noGrp="1"/>
          </p:cNvSpPr>
          <p:nvPr>
            <p:ph type="body" idx="2"/>
          </p:nvPr>
        </p:nvSpPr>
        <p:spPr>
          <a:xfrm>
            <a:off x="784548" y="1564739"/>
            <a:ext cx="4655303" cy="1409559"/>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Clr>
                <a:schemeClr val="accent1"/>
              </a:buClr>
              <a:buFont typeface="Arial" panose="020B0604020202020204"/>
              <a:buNone/>
              <a:defRPr sz="32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grpSp>
        <p:nvGrpSpPr>
          <p:cNvPr id="54" name="Shape 54"/>
          <p:cNvGrpSpPr/>
          <p:nvPr/>
        </p:nvGrpSpPr>
        <p:grpSpPr>
          <a:xfrm>
            <a:off x="838201" y="780886"/>
            <a:ext cx="2323359" cy="825452"/>
            <a:chOff x="814016" y="689085"/>
            <a:chExt cx="2081298" cy="739453"/>
          </a:xfrm>
        </p:grpSpPr>
        <p:pic>
          <p:nvPicPr>
            <p:cNvPr id="55" name="Shape 55"/>
            <p:cNvPicPr preferRelativeResize="0"/>
            <p:nvPr/>
          </p:nvPicPr>
          <p:blipFill rotWithShape="1">
            <a:blip r:embed="rId3"/>
            <a:srcRect l="37895"/>
            <a:stretch>
              <a:fillRect/>
            </a:stretch>
          </p:blipFill>
          <p:spPr>
            <a:xfrm>
              <a:off x="1595533" y="689085"/>
              <a:ext cx="1299780" cy="718952"/>
            </a:xfrm>
            <a:prstGeom prst="rect">
              <a:avLst/>
            </a:prstGeom>
            <a:noFill/>
            <a:ln>
              <a:noFill/>
            </a:ln>
          </p:spPr>
        </p:pic>
        <p:pic>
          <p:nvPicPr>
            <p:cNvPr id="56" name="Shape 56"/>
            <p:cNvPicPr preferRelativeResize="0"/>
            <p:nvPr/>
          </p:nvPicPr>
          <p:blipFill rotWithShape="1">
            <a:blip r:embed="rId4"/>
            <a:srcRect r="63403"/>
            <a:stretch>
              <a:fillRect/>
            </a:stretch>
          </p:blipFill>
          <p:spPr>
            <a:xfrm>
              <a:off x="814016" y="711424"/>
              <a:ext cx="762856" cy="71711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e 3">
    <p:bg>
      <p:bgPr>
        <a:solidFill>
          <a:schemeClr val="accent1"/>
        </a:solidFill>
        <a:effectLst/>
      </p:bgPr>
    </p:bg>
    <p:spTree>
      <p:nvGrpSpPr>
        <p:cNvPr id="1" name="Shape 76"/>
        <p:cNvGrpSpPr/>
        <p:nvPr/>
      </p:nvGrpSpPr>
      <p:grpSpPr>
        <a:xfrm>
          <a:off x="0" y="0"/>
          <a:ext cx="0" cy="0"/>
          <a:chOff x="0" y="0"/>
          <a:chExt cx="0" cy="0"/>
        </a:xfrm>
      </p:grpSpPr>
      <p:sp>
        <p:nvSpPr>
          <p:cNvPr id="77" name="Shape 77"/>
          <p:cNvSpPr/>
          <p:nvPr/>
        </p:nvSpPr>
        <p:spPr>
          <a:xfrm>
            <a:off x="0" y="5"/>
            <a:ext cx="9144000" cy="5143499"/>
          </a:xfrm>
          <a:prstGeom prst="rect">
            <a:avLst/>
          </a:prstGeom>
          <a:solidFill>
            <a:srgbClr val="2E8E83"/>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78" name="Shape 78"/>
          <p:cNvGrpSpPr/>
          <p:nvPr/>
        </p:nvGrpSpPr>
        <p:grpSpPr>
          <a:xfrm>
            <a:off x="1085342" y="1452377"/>
            <a:ext cx="6973824" cy="2633471"/>
            <a:chOff x="1897380" y="1354836"/>
            <a:chExt cx="5402580" cy="2633471"/>
          </a:xfrm>
        </p:grpSpPr>
        <p:cxnSp>
          <p:nvCxnSpPr>
            <p:cNvPr id="79" name="Shape 79"/>
            <p:cNvCxnSpPr/>
            <p:nvPr/>
          </p:nvCxnSpPr>
          <p:spPr>
            <a:xfrm>
              <a:off x="1897380" y="1354836"/>
              <a:ext cx="5402580" cy="0"/>
            </a:xfrm>
            <a:prstGeom prst="straightConnector1">
              <a:avLst/>
            </a:prstGeom>
            <a:solidFill>
              <a:schemeClr val="accent1"/>
            </a:solidFill>
            <a:ln w="12700" cap="rnd" cmpd="sng">
              <a:solidFill>
                <a:schemeClr val="lt1"/>
              </a:solidFill>
              <a:prstDash val="solid"/>
              <a:round/>
              <a:headEnd type="none" w="med" len="med"/>
              <a:tailEnd type="none" w="med" len="med"/>
            </a:ln>
          </p:spPr>
        </p:cxnSp>
        <p:cxnSp>
          <p:nvCxnSpPr>
            <p:cNvPr id="80" name="Shape 80"/>
            <p:cNvCxnSpPr/>
            <p:nvPr/>
          </p:nvCxnSpPr>
          <p:spPr>
            <a:xfrm>
              <a:off x="1897380" y="3988307"/>
              <a:ext cx="5402580" cy="0"/>
            </a:xfrm>
            <a:prstGeom prst="straightConnector1">
              <a:avLst/>
            </a:prstGeom>
            <a:solidFill>
              <a:schemeClr val="accent1"/>
            </a:solidFill>
            <a:ln w="12700" cap="rnd" cmpd="sng">
              <a:solidFill>
                <a:schemeClr val="lt1"/>
              </a:solidFill>
              <a:prstDash val="solid"/>
              <a:round/>
              <a:headEnd type="none" w="med" len="med"/>
              <a:tailEnd type="none" w="med" len="med"/>
            </a:ln>
          </p:spPr>
        </p:cxnSp>
      </p:grpSp>
      <p:sp>
        <p:nvSpPr>
          <p:cNvPr id="81" name="Shape 81"/>
          <p:cNvSpPr txBox="1">
            <a:spLocks noGrp="1"/>
          </p:cNvSpPr>
          <p:nvPr>
            <p:ph type="body" idx="1"/>
          </p:nvPr>
        </p:nvSpPr>
        <p:spPr>
          <a:xfrm>
            <a:off x="1082929" y="1475487"/>
            <a:ext cx="6978650" cy="2565400"/>
          </a:xfrm>
          <a:prstGeom prst="rect">
            <a:avLst/>
          </a:prstGeom>
          <a:noFill/>
          <a:ln>
            <a:noFill/>
          </a:ln>
        </p:spPr>
        <p:txBody>
          <a:bodyPr lIns="91425" tIns="91425" rIns="91425" bIns="91425" anchor="ctr" anchorCtr="1"/>
          <a:lstStyle>
            <a:lvl1pPr marL="0" marR="0" lvl="0" indent="0" algn="ctr" rtl="0">
              <a:lnSpc>
                <a:spcPct val="100000"/>
              </a:lnSpc>
              <a:spcBef>
                <a:spcPts val="0"/>
              </a:spcBef>
              <a:spcAft>
                <a:spcPts val="0"/>
              </a:spcAft>
              <a:buClr>
                <a:schemeClr val="accent1"/>
              </a:buClr>
              <a:buFont typeface="Arial" panose="020B0604020202020204"/>
              <a:buNone/>
              <a:defRPr sz="38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
        <p:nvSpPr>
          <p:cNvPr id="82" name="Shape 82"/>
          <p:cNvSpPr txBox="1">
            <a:spLocks noGrp="1"/>
          </p:cNvSpPr>
          <p:nvPr>
            <p:ph type="body" idx="2"/>
          </p:nvPr>
        </p:nvSpPr>
        <p:spPr>
          <a:xfrm>
            <a:off x="1079510" y="4291583"/>
            <a:ext cx="6985507" cy="518097"/>
          </a:xfrm>
          <a:prstGeom prst="rect">
            <a:avLst/>
          </a:prstGeom>
          <a:noFill/>
          <a:ln>
            <a:noFill/>
          </a:ln>
        </p:spPr>
        <p:txBody>
          <a:bodyPr lIns="91425" tIns="91425" rIns="91425" bIns="91425" anchor="t" anchorCtr="0"/>
          <a:lstStyle>
            <a:lvl1pPr marL="0" marR="0" lvl="0" indent="0" algn="ctr" rtl="0">
              <a:lnSpc>
                <a:spcPct val="90000"/>
              </a:lnSpc>
              <a:spcBef>
                <a:spcPts val="1200"/>
              </a:spcBef>
              <a:spcAft>
                <a:spcPts val="0"/>
              </a:spcAft>
              <a:buClr>
                <a:schemeClr val="accent1"/>
              </a:buClr>
              <a:buFont typeface="Arial" panose="020B0604020202020204"/>
              <a:buNone/>
              <a:defRPr sz="1800" b="0" i="1"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
        <p:nvSpPr>
          <p:cNvPr id="83" name="Shape 83"/>
          <p:cNvSpPr>
            <a:spLocks noGrp="1"/>
          </p:cNvSpPr>
          <p:nvPr>
            <p:ph type="pic" idx="3" hasCustomPrompt="1"/>
          </p:nvPr>
        </p:nvSpPr>
        <p:spPr>
          <a:xfrm>
            <a:off x="4091941" y="259085"/>
            <a:ext cx="960118" cy="960119"/>
          </a:xfrm>
          <a:prstGeom prst="ellipse">
            <a:avLst/>
          </a:prstGeom>
          <a:noFill/>
          <a:ln>
            <a:noFill/>
          </a:ln>
        </p:spPr>
        <p:txBody>
          <a:bodyPr lIns="91425" tIns="91425" rIns="91425" bIns="91425" anchor="t" anchorCtr="0"/>
          <a:lstStyle>
            <a:lvl1pPr marL="0" marR="0" lvl="0" indent="0" algn="l" rtl="0">
              <a:spcBef>
                <a:spcPts val="0"/>
              </a:spcBef>
              <a:buClr>
                <a:schemeClr val="dk1"/>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mtClean="0"/>
              <a:t>将图片拖动到占位符，或单击添加图标</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Idea">
    <p:bg>
      <p:bgPr>
        <a:solidFill>
          <a:srgbClr val="2E8E83"/>
        </a:solidFill>
        <a:effectLst/>
      </p:bgPr>
    </p:bg>
    <p:spTree>
      <p:nvGrpSpPr>
        <p:cNvPr id="1" name="Shape 87"/>
        <p:cNvGrpSpPr/>
        <p:nvPr/>
      </p:nvGrpSpPr>
      <p:grpSpPr>
        <a:xfrm>
          <a:off x="0" y="0"/>
          <a:ext cx="0" cy="0"/>
          <a:chOff x="0" y="0"/>
          <a:chExt cx="0" cy="0"/>
        </a:xfrm>
      </p:grpSpPr>
      <p:sp>
        <p:nvSpPr>
          <p:cNvPr id="88" name="Shape 88"/>
          <p:cNvSpPr/>
          <p:nvPr/>
        </p:nvSpPr>
        <p:spPr>
          <a:xfrm>
            <a:off x="0" y="5"/>
            <a:ext cx="9144000" cy="5143499"/>
          </a:xfrm>
          <a:prstGeom prst="rect">
            <a:avLst/>
          </a:prstGeom>
          <a:solidFill>
            <a:srgbClr val="2E8E83"/>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9" name="Shape 89"/>
          <p:cNvSpPr txBox="1">
            <a:spLocks noGrp="1"/>
          </p:cNvSpPr>
          <p:nvPr>
            <p:ph type="body" idx="1"/>
          </p:nvPr>
        </p:nvSpPr>
        <p:spPr>
          <a:xfrm>
            <a:off x="952500" y="1185862"/>
            <a:ext cx="7239000" cy="2771774"/>
          </a:xfrm>
          <a:prstGeom prst="rect">
            <a:avLst/>
          </a:prstGeom>
          <a:noFill/>
          <a:ln>
            <a:noFill/>
          </a:ln>
        </p:spPr>
        <p:txBody>
          <a:bodyPr lIns="91425" tIns="91425" rIns="91425" bIns="91425" anchor="ctr" anchorCtr="1"/>
          <a:lstStyle>
            <a:lvl1pPr marL="0" marR="0" lvl="0" indent="0" algn="ctr" rtl="0">
              <a:lnSpc>
                <a:spcPct val="100000"/>
              </a:lnSpc>
              <a:spcBef>
                <a:spcPts val="1200"/>
              </a:spcBef>
              <a:spcAft>
                <a:spcPts val="0"/>
              </a:spcAft>
              <a:buClr>
                <a:schemeClr val="accent1"/>
              </a:buClr>
              <a:buFont typeface="Arial" panose="020B0604020202020204"/>
              <a:buNone/>
              <a:defRPr sz="40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r>
              <a:rPr lang="zh-CN" altLang="en-US" smtClean="0"/>
              <a:t>单击此处编辑母版文本样式</a:t>
            </a:r>
            <a:endParaRPr lang="zh-CN" altLang="en-US" smtClean="0"/>
          </a:p>
        </p:txBody>
      </p:sp>
      <p:sp>
        <p:nvSpPr>
          <p:cNvPr id="90" name="Shape 90"/>
          <p:cNvSpPr txBox="1"/>
          <p:nvPr/>
        </p:nvSpPr>
        <p:spPr>
          <a:xfrm>
            <a:off x="100101" y="4855636"/>
            <a:ext cx="1008663" cy="27384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000">
                <a:solidFill>
                  <a:schemeClr val="lt1"/>
                </a:solidFill>
                <a:latin typeface="Arial" panose="020B0604020202020204"/>
                <a:ea typeface="Arial" panose="020B0604020202020204"/>
                <a:cs typeface="Arial" panose="020B0604020202020204"/>
                <a:sym typeface="Arial" panose="020B0604020202020204"/>
              </a:rPr>
            </a:fld>
            <a:endParaRPr lang="en-US" sz="1000">
              <a:solidFill>
                <a:schemeClr val="lt1"/>
              </a:solidFill>
              <a:latin typeface="Arial" panose="020B0604020202020204"/>
              <a:ea typeface="Arial" panose="020B0604020202020204"/>
              <a:cs typeface="Arial" panose="020B0604020202020204"/>
              <a:sym typeface="Arial" panose="020B0604020202020204"/>
            </a:endParaRPr>
          </a:p>
        </p:txBody>
      </p:sp>
      <p:pic>
        <p:nvPicPr>
          <p:cNvPr id="91" name="Shape 91"/>
          <p:cNvPicPr preferRelativeResize="0"/>
          <p:nvPr/>
        </p:nvPicPr>
        <p:blipFill rotWithShape="1">
          <a:blip r:embed="rId2"/>
          <a:srcRect/>
          <a:stretch>
            <a:fillRect/>
          </a:stretch>
        </p:blipFill>
        <p:spPr>
          <a:xfrm>
            <a:off x="8147435" y="4813300"/>
            <a:ext cx="780925" cy="27093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6.png"/><Relationship Id="rId20" Type="http://schemas.openxmlformats.org/officeDocument/2006/relationships/image" Target="../media/image5.pn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43932" y="98811"/>
            <a:ext cx="7963932" cy="763006"/>
          </a:xfrm>
          <a:prstGeom prst="rect">
            <a:avLst/>
          </a:prstGeom>
          <a:noFill/>
          <a:ln>
            <a:noFill/>
          </a:ln>
        </p:spPr>
        <p:txBody>
          <a:bodyPr lIns="91425" tIns="91425" rIns="91425" bIns="91425" anchor="b" anchorCtr="0"/>
          <a:lstStyle>
            <a:lvl1pPr marL="0" marR="0" lvl="0" indent="0" algn="l" rtl="0">
              <a:lnSpc>
                <a:spcPct val="85000"/>
              </a:lnSpc>
              <a:spcBef>
                <a:spcPts val="0"/>
              </a:spcBef>
              <a:spcAft>
                <a:spcPts val="0"/>
              </a:spcAft>
              <a:buNone/>
              <a:defRPr sz="24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2pPr>
            <a:lvl3pPr marL="0" marR="0" lvl="2"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3pPr>
            <a:lvl4pPr marL="0" marR="0" lvl="3"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4pPr>
            <a:lvl5pPr marL="0" marR="0" lvl="4"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5pPr>
            <a:lvl6pPr marL="457200" marR="0" lvl="5"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6pPr>
            <a:lvl7pPr marL="914400" marR="0" lvl="6"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7pPr>
            <a:lvl8pPr marL="1371600" marR="0" lvl="7"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8pPr>
            <a:lvl9pPr marL="1828800" marR="0" lvl="8" indent="0" algn="ctr" rtl="0">
              <a:spcBef>
                <a:spcPts val="0"/>
              </a:spcBef>
              <a:spcAft>
                <a:spcPts val="0"/>
              </a:spcAft>
              <a:buNone/>
              <a:defRPr sz="4400" b="0" i="0" u="none" strike="noStrike" cap="none">
                <a:solidFill>
                  <a:srgbClr val="00B9F2"/>
                </a:solidFill>
                <a:latin typeface="Calibri" panose="020F0502020204030204"/>
                <a:ea typeface="Calibri" panose="020F0502020204030204"/>
                <a:cs typeface="Calibri" panose="020F0502020204030204"/>
                <a:sym typeface="Calibri" panose="020F0502020204030204"/>
              </a:defRPr>
            </a:lvl9pPr>
          </a:lstStyle>
          <a:p/>
        </p:txBody>
      </p:sp>
      <p:sp>
        <p:nvSpPr>
          <p:cNvPr id="11" name="Shape 11"/>
          <p:cNvSpPr txBox="1">
            <a:spLocks noGrp="1"/>
          </p:cNvSpPr>
          <p:nvPr>
            <p:ph type="body" idx="1"/>
          </p:nvPr>
        </p:nvSpPr>
        <p:spPr>
          <a:xfrm>
            <a:off x="343942" y="1220550"/>
            <a:ext cx="7961867" cy="3519400"/>
          </a:xfrm>
          <a:prstGeom prst="rect">
            <a:avLst/>
          </a:prstGeom>
          <a:noFill/>
          <a:ln>
            <a:noFill/>
          </a:ln>
        </p:spPr>
        <p:txBody>
          <a:bodyPr lIns="91425" tIns="91425" rIns="91425" bIns="91425" anchor="t" anchorCtr="0"/>
          <a:lstStyle>
            <a:lvl1pPr marL="228600" marR="0" lvl="0" indent="-114300" algn="l" rtl="0">
              <a:lnSpc>
                <a:spcPct val="90000"/>
              </a:lnSpc>
              <a:spcBef>
                <a:spcPts val="1200"/>
              </a:spcBef>
              <a:spcAft>
                <a:spcPts val="0"/>
              </a:spcAft>
              <a:buClr>
                <a:schemeClr val="accent1"/>
              </a:buClr>
              <a:buSzPct val="100000"/>
              <a:buFont typeface="Arial" panose="020B0604020202020204"/>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630555" marR="0" lvl="1" indent="-83820" algn="l" rtl="0">
              <a:lnSpc>
                <a:spcPct val="90000"/>
              </a:lnSpc>
              <a:spcBef>
                <a:spcPts val="600"/>
              </a:spcBef>
              <a:spcAft>
                <a:spcPts val="0"/>
              </a:spcAft>
              <a:buClr>
                <a:schemeClr val="accent1"/>
              </a:buClr>
              <a:buSzPct val="100000"/>
              <a:buFont typeface="Arial" panose="020B0604020202020204"/>
              <a:buChar char="–"/>
              <a:defRPr sz="1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087755" marR="0" lvl="2" indent="-96520" algn="l" rtl="0">
              <a:lnSpc>
                <a:spcPct val="90000"/>
              </a:lnSpc>
              <a:spcBef>
                <a:spcPts val="600"/>
              </a:spcBef>
              <a:spcAft>
                <a:spcPts val="0"/>
              </a:spcAft>
              <a:buClr>
                <a:schemeClr val="accent1"/>
              </a:buClr>
              <a:buSzPct val="100000"/>
              <a:buFont typeface="Calibri" panose="020F050202020403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544955" marR="0" lvl="3" indent="-96520" algn="l" rtl="0">
              <a:lnSpc>
                <a:spcPct val="90000"/>
              </a:lnSpc>
              <a:spcBef>
                <a:spcPts val="600"/>
              </a:spcBef>
              <a:spcAft>
                <a:spcPts val="0"/>
              </a:spcAft>
              <a:buClr>
                <a:schemeClr val="accent1"/>
              </a:buClr>
              <a:buSzPct val="100000"/>
              <a:buFont typeface="Arial" panose="020B0604020202020204"/>
              <a:buChar char="–"/>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057400" marR="0" lvl="4"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01600" algn="l" rtl="0">
              <a:spcBef>
                <a:spcPts val="400"/>
              </a:spcBef>
              <a:spcAft>
                <a:spcPts val="0"/>
              </a:spcAft>
              <a:buClr>
                <a:schemeClr val="dk1"/>
              </a:buClr>
              <a:buSzPct val="100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 name="Shape 12"/>
          <p:cNvSpPr txBox="1"/>
          <p:nvPr/>
        </p:nvSpPr>
        <p:spPr>
          <a:xfrm>
            <a:off x="100101" y="4855636"/>
            <a:ext cx="1008663" cy="27384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1000" b="0" i="0" u="none" strike="noStrike" cap="none">
                <a:solidFill>
                  <a:schemeClr val="lt2"/>
                </a:solidFill>
                <a:latin typeface="Arial" panose="020B0604020202020204"/>
                <a:ea typeface="Arial" panose="020B0604020202020204"/>
                <a:cs typeface="Arial" panose="020B0604020202020204"/>
                <a:sym typeface="Arial" panose="020B0604020202020204"/>
              </a:rPr>
            </a:fld>
            <a:endParaRPr lang="en-US" sz="1000" b="0" i="0" u="none" strike="noStrike" cap="none">
              <a:solidFill>
                <a:schemeClr val="lt2"/>
              </a:solidFill>
              <a:latin typeface="Arial" panose="020B0604020202020204"/>
              <a:ea typeface="Arial" panose="020B0604020202020204"/>
              <a:cs typeface="Arial" panose="020B0604020202020204"/>
              <a:sym typeface="Arial" panose="020B0604020202020204"/>
            </a:endParaRPr>
          </a:p>
        </p:txBody>
      </p:sp>
      <p:grpSp>
        <p:nvGrpSpPr>
          <p:cNvPr id="13" name="Shape 13"/>
          <p:cNvGrpSpPr/>
          <p:nvPr/>
        </p:nvGrpSpPr>
        <p:grpSpPr>
          <a:xfrm>
            <a:off x="8141906" y="4805679"/>
            <a:ext cx="803688" cy="285538"/>
            <a:chOff x="814016" y="689085"/>
            <a:chExt cx="2081298" cy="739453"/>
          </a:xfrm>
        </p:grpSpPr>
        <p:pic>
          <p:nvPicPr>
            <p:cNvPr id="14" name="Shape 14"/>
            <p:cNvPicPr preferRelativeResize="0"/>
            <p:nvPr/>
          </p:nvPicPr>
          <p:blipFill rotWithShape="1">
            <a:blip r:embed="rId20"/>
            <a:srcRect l="37895"/>
            <a:stretch>
              <a:fillRect/>
            </a:stretch>
          </p:blipFill>
          <p:spPr>
            <a:xfrm>
              <a:off x="1595533" y="689085"/>
              <a:ext cx="1299780" cy="718952"/>
            </a:xfrm>
            <a:prstGeom prst="rect">
              <a:avLst/>
            </a:prstGeom>
            <a:noFill/>
            <a:ln>
              <a:noFill/>
            </a:ln>
          </p:spPr>
        </p:pic>
        <p:pic>
          <p:nvPicPr>
            <p:cNvPr id="15" name="Shape 15"/>
            <p:cNvPicPr preferRelativeResize="0"/>
            <p:nvPr/>
          </p:nvPicPr>
          <p:blipFill rotWithShape="1">
            <a:blip r:embed="rId21"/>
            <a:srcRect r="63403"/>
            <a:stretch>
              <a:fillRect/>
            </a:stretch>
          </p:blipFill>
          <p:spPr>
            <a:xfrm>
              <a:off x="814016" y="711424"/>
              <a:ext cx="762856" cy="717114"/>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media/media1.mp4"/></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microsoft.com/office/2007/relationships/hdphoto" Target="../media/hdphoto2.wdp"/><Relationship Id="rId4" Type="http://schemas.openxmlformats.org/officeDocument/2006/relationships/image" Target="../media/image43.png"/><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4.png"/><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16.png"/><Relationship Id="rId1" Type="http://schemas.openxmlformats.org/officeDocument/2006/relationships/hyperlink" Target="http://github.com/medcl" TargetMode="Externa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67.jpe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68.png"/><Relationship Id="rId3" Type="http://schemas.openxmlformats.org/officeDocument/2006/relationships/hyperlink" Target="http://elasticsearch.cn/" TargetMode="External"/><Relationship Id="rId2" Type="http://schemas.openxmlformats.org/officeDocument/2006/relationships/hyperlink" Target="http://github.com/elastic/" TargetMode="External"/><Relationship Id="rId1" Type="http://schemas.openxmlformats.org/officeDocument/2006/relationships/hyperlink" Target="https://www.elastic.c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www.elastic.co" TargetMode="External"/><Relationship Id="rId1" Type="http://schemas.openxmlformats.org/officeDocument/2006/relationships/hyperlink" Target="https://github.com/elastic"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文本占位符 2"/>
          <p:cNvSpPr>
            <a:spLocks noGrp="1"/>
          </p:cNvSpPr>
          <p:nvPr>
            <p:ph type="body" idx="1"/>
          </p:nvPr>
        </p:nvSpPr>
        <p:spPr/>
        <p:txBody>
          <a:bodyPr/>
          <a:lstStyle/>
          <a:p>
            <a:endParaRPr kumimoji="1" lang="zh-CN" altLang="en-US"/>
          </a:p>
        </p:txBody>
      </p:sp>
      <p:sp>
        <p:nvSpPr>
          <p:cNvPr id="4" name="文本占位符 3"/>
          <p:cNvSpPr>
            <a:spLocks noGrp="1"/>
          </p:cNvSpPr>
          <p:nvPr>
            <p:ph type="body" idx="2"/>
          </p:nvPr>
        </p:nvSpPr>
        <p:spPr/>
        <p:txBody>
          <a:bodyPr/>
          <a:lstStyle/>
          <a:p>
            <a:endParaRPr kumimoji="1" lang="zh-CN" altLang="en-US"/>
          </a:p>
        </p:txBody>
      </p:sp>
      <p:pic>
        <p:nvPicPr>
          <p:cNvPr id="5" name="图片 4"/>
          <p:cNvPicPr>
            <a:picLocks noChangeAspect="1"/>
          </p:cNvPicPr>
          <p:nvPr/>
        </p:nvPicPr>
        <p:blipFill>
          <a:blip r:embed="rId1"/>
          <a:stretch>
            <a:fillRect/>
          </a:stretch>
        </p:blipFill>
        <p:spPr>
          <a:xfrm>
            <a:off x="139700" y="0"/>
            <a:ext cx="8861693" cy="51435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kumimoji="1" lang="zh-CN" altLang="en-US" dirty="0"/>
          </a:p>
        </p:txBody>
      </p:sp>
      <p:pic>
        <p:nvPicPr>
          <p:cNvPr id="2" name="图片 1"/>
          <p:cNvPicPr>
            <a:picLocks noChangeAspect="1"/>
          </p:cNvPicPr>
          <p:nvPr/>
        </p:nvPicPr>
        <p:blipFill>
          <a:blip r:embed="rId1"/>
          <a:stretch>
            <a:fillRect/>
          </a:stretch>
        </p:blipFill>
        <p:spPr>
          <a:xfrm>
            <a:off x="787400" y="609600"/>
            <a:ext cx="7556500" cy="3911600"/>
          </a:xfrm>
          <a:prstGeom prst="rect">
            <a:avLst/>
          </a:prstGeom>
        </p:spPr>
      </p:pic>
      <p:sp>
        <p:nvSpPr>
          <p:cNvPr id="4" name="矩形 3"/>
          <p:cNvSpPr/>
          <p:nvPr/>
        </p:nvSpPr>
        <p:spPr>
          <a:xfrm>
            <a:off x="2965846" y="4521200"/>
            <a:ext cx="2699139" cy="369332"/>
          </a:xfrm>
          <a:prstGeom prst="rect">
            <a:avLst/>
          </a:prstGeom>
        </p:spPr>
        <p:txBody>
          <a:bodyPr wrap="none">
            <a:spAutoFit/>
          </a:bodyPr>
          <a:lstStyle/>
          <a:p>
            <a:r>
              <a:rPr lang="en-US" altLang="zh-CN" dirty="0"/>
              <a:t>https://</a:t>
            </a:r>
            <a:r>
              <a:rPr lang="en-US" altLang="zh-CN" dirty="0" err="1"/>
              <a:t>www.elastic.co</a:t>
            </a:r>
            <a:r>
              <a:rPr lang="en-US" altLang="zh-CN" dirty="0"/>
              <a:t>/v5</a:t>
            </a:r>
            <a:r>
              <a:rPr lang="zh-CN" altLang="zh-CN" dirty="0"/>
              <a:t> </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2" name="Shape 2452"/>
          <p:cNvSpPr/>
          <p:nvPr/>
        </p:nvSpPr>
        <p:spPr>
          <a:xfrm>
            <a:off x="1889585" y="1576839"/>
            <a:ext cx="6149864" cy="827166"/>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5" name="Shape 2455"/>
          <p:cNvSpPr/>
          <p:nvPr/>
        </p:nvSpPr>
        <p:spPr>
          <a:xfrm>
            <a:off x="1892254" y="2508535"/>
            <a:ext cx="6147203" cy="878996"/>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8" name="Shape 2458"/>
          <p:cNvSpPr/>
          <p:nvPr/>
        </p:nvSpPr>
        <p:spPr>
          <a:xfrm>
            <a:off x="1889593" y="3504763"/>
            <a:ext cx="3011861" cy="687090"/>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sp>
        <p:nvSpPr>
          <p:cNvPr id="2461" name="Shape 2461"/>
          <p:cNvSpPr/>
          <p:nvPr/>
        </p:nvSpPr>
        <p:spPr>
          <a:xfrm>
            <a:off x="5060207" y="3496825"/>
            <a:ext cx="2979242" cy="695030"/>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pic>
        <p:nvPicPr>
          <p:cNvPr id="6" name="图片 5" descr="Beats-Logos-Color-H.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45329" y="3476639"/>
            <a:ext cx="1637526" cy="777150"/>
          </a:xfrm>
          <a:prstGeom prst="rect">
            <a:avLst/>
          </a:prstGeom>
          <a:noFill/>
        </p:spPr>
      </p:pic>
      <p:pic>
        <p:nvPicPr>
          <p:cNvPr id="7" name="图片 6" descr="Elasticsearch-Logo-Color-H.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46" y="2545338"/>
            <a:ext cx="3163000" cy="842192"/>
          </a:xfrm>
          <a:prstGeom prst="rect">
            <a:avLst/>
          </a:prstGeom>
        </p:spPr>
      </p:pic>
      <p:pic>
        <p:nvPicPr>
          <p:cNvPr id="8" name="图片 7" descr="Kibana-Logo-Color-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0328" y="1513560"/>
            <a:ext cx="2173799" cy="991921"/>
          </a:xfrm>
          <a:prstGeom prst="rect">
            <a:avLst/>
          </a:prstGeom>
        </p:spPr>
      </p:pic>
      <p:pic>
        <p:nvPicPr>
          <p:cNvPr id="9" name="图片 8" descr="Logstash-Logos-Color-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0458" y="3423161"/>
            <a:ext cx="2152250" cy="847401"/>
          </a:xfrm>
          <a:prstGeom prst="rect">
            <a:avLst/>
          </a:prstGeom>
          <a:noFill/>
        </p:spPr>
      </p:pic>
      <p:sp>
        <p:nvSpPr>
          <p:cNvPr id="3" name="标题 2"/>
          <p:cNvSpPr>
            <a:spLocks noGrp="1"/>
          </p:cNvSpPr>
          <p:nvPr>
            <p:ph type="title"/>
          </p:nvPr>
        </p:nvSpPr>
        <p:spPr/>
        <p:txBody>
          <a:bodyPr/>
          <a:lstStyle/>
          <a:p>
            <a:r>
              <a:rPr lang="en-US" altLang="zh-CN" dirty="0" smtClean="0"/>
              <a:t>The “</a:t>
            </a:r>
            <a:r>
              <a:rPr lang="en-US" altLang="zh-CN" dirty="0" smtClean="0">
                <a:solidFill>
                  <a:schemeClr val="accent3"/>
                </a:solidFill>
              </a:rPr>
              <a:t>Elastic Stack</a:t>
            </a:r>
            <a:r>
              <a:rPr lang="en-US" altLang="zh-CN" dirty="0" smtClean="0"/>
              <a:t>”</a:t>
            </a:r>
            <a:endParaRPr kumimoji="1" lang="zh-CN" altLang="en-US" dirty="0"/>
          </a:p>
        </p:txBody>
      </p:sp>
      <p:sp>
        <p:nvSpPr>
          <p:cNvPr id="22" name="Shape 2452"/>
          <p:cNvSpPr/>
          <p:nvPr/>
        </p:nvSpPr>
        <p:spPr>
          <a:xfrm>
            <a:off x="8180551" y="1576841"/>
            <a:ext cx="755720" cy="2615013"/>
          </a:xfrm>
          <a:prstGeom prst="rect">
            <a:avLst/>
          </a:prstGeom>
          <a:solidFill>
            <a:schemeClr val="bg1">
              <a:lumMod val="20000"/>
              <a:lumOff val="80000"/>
            </a:schemeClr>
          </a:solidFill>
          <a:ln w="19050" cap="flat" cmpd="sng">
            <a:solidFill>
              <a:srgbClr val="3EBEB0"/>
            </a:solidFill>
            <a:prstDash val="dash"/>
            <a:round/>
          </a:ln>
          <a:effectLst/>
        </p:spPr>
        <p:txBody>
          <a:bodyPr vert="vert"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r>
              <a:rPr lang="zh-CN" altLang="en-US" sz="2000" dirty="0" smtClean="0">
                <a:solidFill>
                  <a:srgbClr val="E9478B"/>
                </a:solidFill>
              </a:rPr>
              <a:t>         </a:t>
            </a:r>
            <a:r>
              <a:rPr lang="en-US" altLang="zh-CN" sz="2000" dirty="0" smtClean="0">
                <a:solidFill>
                  <a:schemeClr val="bg2"/>
                </a:solidFill>
              </a:rPr>
              <a:t>Extensions</a:t>
            </a:r>
            <a:endParaRPr sz="2000" dirty="0">
              <a:solidFill>
                <a:schemeClr val="bg2"/>
              </a:solidFill>
            </a:endParaRPr>
          </a:p>
        </p:txBody>
      </p:sp>
      <p:pic>
        <p:nvPicPr>
          <p:cNvPr id="11" name="图片 10"/>
          <p:cNvPicPr>
            <a:picLocks noChangeAspect="1"/>
          </p:cNvPicPr>
          <p:nvPr/>
        </p:nvPicPr>
        <p:blipFill>
          <a:blip r:embed="rId5"/>
          <a:stretch>
            <a:fillRect/>
          </a:stretch>
        </p:blipFill>
        <p:spPr>
          <a:xfrm>
            <a:off x="8258949" y="1874780"/>
            <a:ext cx="583269" cy="583269"/>
          </a:xfrm>
          <a:prstGeom prst="rect">
            <a:avLst/>
          </a:prstGeom>
        </p:spPr>
      </p:pic>
      <p:sp>
        <p:nvSpPr>
          <p:cNvPr id="16" name="Shape 2449"/>
          <p:cNvSpPr/>
          <p:nvPr/>
        </p:nvSpPr>
        <p:spPr>
          <a:xfrm>
            <a:off x="286251" y="3546870"/>
            <a:ext cx="936611" cy="507829"/>
          </a:xfrm>
          <a:prstGeom prst="rect">
            <a:avLst/>
          </a:prstGeom>
          <a:ln w="12700">
            <a:noFill/>
            <a:miter lim="400000"/>
          </a:ln>
        </p:spPr>
        <p:txBody>
          <a:bodyPr wrap="square" lIns="121919" tIns="121919" rIns="121919" bIns="121919">
            <a:spAutoFit/>
          </a:bodyPr>
          <a:lstStyle/>
          <a:p>
            <a:pPr defTabSz="456565"/>
            <a:r>
              <a:rPr sz="1700" dirty="0">
                <a:solidFill>
                  <a:schemeClr val="accent3"/>
                </a:solidFill>
                <a:latin typeface="Avenir Black"/>
                <a:ea typeface="Avenir Black"/>
                <a:cs typeface="Avenir Black"/>
              </a:rPr>
              <a:t>Ingest</a:t>
            </a:r>
            <a:endParaRPr sz="1700" dirty="0">
              <a:solidFill>
                <a:schemeClr val="accent3"/>
              </a:solidFill>
              <a:latin typeface="Avenir Black"/>
              <a:ea typeface="Avenir Black"/>
              <a:cs typeface="Avenir Black"/>
            </a:endParaRPr>
          </a:p>
        </p:txBody>
      </p:sp>
      <p:sp>
        <p:nvSpPr>
          <p:cNvPr id="17" name="Shape 2450"/>
          <p:cNvSpPr/>
          <p:nvPr/>
        </p:nvSpPr>
        <p:spPr>
          <a:xfrm>
            <a:off x="286252" y="2577080"/>
            <a:ext cx="1625531" cy="769439"/>
          </a:xfrm>
          <a:prstGeom prst="rect">
            <a:avLst/>
          </a:prstGeom>
          <a:ln w="12700">
            <a:noFill/>
            <a:miter lim="400000"/>
          </a:ln>
        </p:spPr>
        <p:txBody>
          <a:bodyPr wrap="squar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Store,</a:t>
            </a:r>
            <a:r>
              <a:rPr lang="en-US" sz="1700" dirty="0">
                <a:solidFill>
                  <a:schemeClr val="accent3"/>
                </a:solidFill>
              </a:rPr>
              <a:t> </a:t>
            </a:r>
            <a:r>
              <a:rPr sz="1700" dirty="0">
                <a:solidFill>
                  <a:schemeClr val="accent3"/>
                </a:solidFill>
              </a:rPr>
              <a:t>Index,</a:t>
            </a:r>
            <a:endParaRPr lang="en-US" sz="1700" dirty="0">
              <a:solidFill>
                <a:schemeClr val="accent3"/>
              </a:solidFill>
            </a:endParaRPr>
          </a:p>
          <a:p>
            <a:pPr defTabSz="456565">
              <a:defRPr sz="6400">
                <a:latin typeface="Avenir Black"/>
                <a:ea typeface="Avenir Black"/>
                <a:cs typeface="Avenir Black"/>
                <a:sym typeface="Avenir Black"/>
              </a:defRPr>
            </a:pPr>
            <a:r>
              <a:rPr lang="en-US" sz="1700" dirty="0">
                <a:solidFill>
                  <a:schemeClr val="accent3"/>
                </a:solidFill>
              </a:rPr>
              <a:t>&amp; </a:t>
            </a:r>
            <a:r>
              <a:rPr sz="1700" dirty="0">
                <a:solidFill>
                  <a:schemeClr val="accent3"/>
                </a:solidFill>
              </a:rPr>
              <a:t>Analyze</a:t>
            </a:r>
            <a:endParaRPr sz="1700" dirty="0">
              <a:solidFill>
                <a:schemeClr val="accent3"/>
              </a:solidFill>
            </a:endParaRPr>
          </a:p>
        </p:txBody>
      </p:sp>
      <p:sp>
        <p:nvSpPr>
          <p:cNvPr id="18" name="Shape 2451"/>
          <p:cNvSpPr/>
          <p:nvPr/>
        </p:nvSpPr>
        <p:spPr>
          <a:xfrm>
            <a:off x="286244" y="1615909"/>
            <a:ext cx="1166418" cy="769439"/>
          </a:xfrm>
          <a:prstGeom prst="rect">
            <a:avLst/>
          </a:prstGeom>
          <a:ln w="12700">
            <a:noFill/>
            <a:miter lim="400000"/>
          </a:ln>
        </p:spPr>
        <p:txBody>
          <a:bodyPr wrap="non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User</a:t>
            </a:r>
            <a:endParaRPr sz="1700" dirty="0">
              <a:solidFill>
                <a:schemeClr val="accent3"/>
              </a:solidFill>
            </a:endParaRPr>
          </a:p>
          <a:p>
            <a:pPr defTabSz="456565">
              <a:defRPr sz="6400">
                <a:latin typeface="Avenir Black"/>
                <a:ea typeface="Avenir Black"/>
                <a:cs typeface="Avenir Black"/>
                <a:sym typeface="Avenir Black"/>
              </a:defRPr>
            </a:pPr>
            <a:r>
              <a:rPr sz="1700" dirty="0">
                <a:solidFill>
                  <a:schemeClr val="accent3"/>
                </a:solidFill>
              </a:rPr>
              <a:t>Interface</a:t>
            </a:r>
            <a:endParaRPr sz="1700" dirty="0">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 name="Shape 2449"/>
          <p:cNvSpPr/>
          <p:nvPr/>
        </p:nvSpPr>
        <p:spPr>
          <a:xfrm>
            <a:off x="286251" y="3546870"/>
            <a:ext cx="936611" cy="507829"/>
          </a:xfrm>
          <a:prstGeom prst="rect">
            <a:avLst/>
          </a:prstGeom>
          <a:ln w="12700">
            <a:noFill/>
            <a:miter lim="400000"/>
          </a:ln>
        </p:spPr>
        <p:txBody>
          <a:bodyPr wrap="square" lIns="121919" tIns="121919" rIns="121919" bIns="121919">
            <a:spAutoFit/>
          </a:bodyPr>
          <a:lstStyle/>
          <a:p>
            <a:pPr defTabSz="456565"/>
            <a:r>
              <a:rPr sz="1700" dirty="0">
                <a:solidFill>
                  <a:schemeClr val="accent3"/>
                </a:solidFill>
                <a:latin typeface="Avenir Black"/>
                <a:ea typeface="Avenir Black"/>
                <a:cs typeface="Avenir Black"/>
              </a:rPr>
              <a:t>Ingest</a:t>
            </a:r>
            <a:endParaRPr sz="1700" dirty="0">
              <a:solidFill>
                <a:schemeClr val="accent3"/>
              </a:solidFill>
              <a:latin typeface="Avenir Black"/>
              <a:ea typeface="Avenir Black"/>
              <a:cs typeface="Avenir Black"/>
            </a:endParaRPr>
          </a:p>
        </p:txBody>
      </p:sp>
      <p:sp>
        <p:nvSpPr>
          <p:cNvPr id="2450" name="Shape 2450"/>
          <p:cNvSpPr/>
          <p:nvPr/>
        </p:nvSpPr>
        <p:spPr>
          <a:xfrm>
            <a:off x="286252" y="2577080"/>
            <a:ext cx="1625531" cy="769439"/>
          </a:xfrm>
          <a:prstGeom prst="rect">
            <a:avLst/>
          </a:prstGeom>
          <a:ln w="12700">
            <a:noFill/>
            <a:miter lim="400000"/>
          </a:ln>
        </p:spPr>
        <p:txBody>
          <a:bodyPr wrap="squar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Store,</a:t>
            </a:r>
            <a:r>
              <a:rPr lang="en-US" sz="1700" dirty="0">
                <a:solidFill>
                  <a:schemeClr val="accent3"/>
                </a:solidFill>
              </a:rPr>
              <a:t> </a:t>
            </a:r>
            <a:r>
              <a:rPr sz="1700" dirty="0">
                <a:solidFill>
                  <a:schemeClr val="accent3"/>
                </a:solidFill>
              </a:rPr>
              <a:t>Index,</a:t>
            </a:r>
            <a:endParaRPr lang="en-US" sz="1700" dirty="0">
              <a:solidFill>
                <a:schemeClr val="accent3"/>
              </a:solidFill>
            </a:endParaRPr>
          </a:p>
          <a:p>
            <a:pPr defTabSz="456565">
              <a:defRPr sz="6400">
                <a:latin typeface="Avenir Black"/>
                <a:ea typeface="Avenir Black"/>
                <a:cs typeface="Avenir Black"/>
                <a:sym typeface="Avenir Black"/>
              </a:defRPr>
            </a:pPr>
            <a:r>
              <a:rPr lang="en-US" sz="1700" dirty="0">
                <a:solidFill>
                  <a:schemeClr val="accent3"/>
                </a:solidFill>
              </a:rPr>
              <a:t>&amp; </a:t>
            </a:r>
            <a:r>
              <a:rPr sz="1700" dirty="0">
                <a:solidFill>
                  <a:schemeClr val="accent3"/>
                </a:solidFill>
              </a:rPr>
              <a:t>Analyze</a:t>
            </a:r>
            <a:endParaRPr sz="1700" dirty="0">
              <a:solidFill>
                <a:schemeClr val="accent3"/>
              </a:solidFill>
            </a:endParaRPr>
          </a:p>
        </p:txBody>
      </p:sp>
      <p:sp>
        <p:nvSpPr>
          <p:cNvPr id="2451" name="Shape 2451"/>
          <p:cNvSpPr/>
          <p:nvPr/>
        </p:nvSpPr>
        <p:spPr>
          <a:xfrm>
            <a:off x="286244" y="1615909"/>
            <a:ext cx="1166418" cy="769439"/>
          </a:xfrm>
          <a:prstGeom prst="rect">
            <a:avLst/>
          </a:prstGeom>
          <a:ln w="12700">
            <a:noFill/>
            <a:miter lim="400000"/>
          </a:ln>
        </p:spPr>
        <p:txBody>
          <a:bodyPr wrap="non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User</a:t>
            </a:r>
            <a:endParaRPr sz="1700" dirty="0">
              <a:solidFill>
                <a:schemeClr val="accent3"/>
              </a:solidFill>
            </a:endParaRPr>
          </a:p>
          <a:p>
            <a:pPr defTabSz="456565">
              <a:defRPr sz="6400">
                <a:latin typeface="Avenir Black"/>
                <a:ea typeface="Avenir Black"/>
                <a:cs typeface="Avenir Black"/>
                <a:sym typeface="Avenir Black"/>
              </a:defRPr>
            </a:pPr>
            <a:r>
              <a:rPr sz="1700" dirty="0">
                <a:solidFill>
                  <a:schemeClr val="accent3"/>
                </a:solidFill>
              </a:rPr>
              <a:t>Interface</a:t>
            </a:r>
            <a:endParaRPr sz="1700" dirty="0">
              <a:solidFill>
                <a:schemeClr val="accent3"/>
              </a:solidFill>
            </a:endParaRPr>
          </a:p>
        </p:txBody>
      </p:sp>
      <p:sp>
        <p:nvSpPr>
          <p:cNvPr id="2452" name="Shape 2452"/>
          <p:cNvSpPr/>
          <p:nvPr/>
        </p:nvSpPr>
        <p:spPr>
          <a:xfrm>
            <a:off x="1889585" y="1576839"/>
            <a:ext cx="6149864" cy="827166"/>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5" name="Shape 2455"/>
          <p:cNvSpPr/>
          <p:nvPr/>
        </p:nvSpPr>
        <p:spPr>
          <a:xfrm>
            <a:off x="1892254" y="2508535"/>
            <a:ext cx="6147203" cy="878996"/>
          </a:xfrm>
          <a:prstGeom prst="rect">
            <a:avLst/>
          </a:prstGeom>
          <a:solidFill>
            <a:schemeClr val="accent1"/>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8" name="Shape 2458"/>
          <p:cNvSpPr/>
          <p:nvPr/>
        </p:nvSpPr>
        <p:spPr>
          <a:xfrm>
            <a:off x="1889593" y="3504763"/>
            <a:ext cx="3011861" cy="687090"/>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sp>
        <p:nvSpPr>
          <p:cNvPr id="2461" name="Shape 2461"/>
          <p:cNvSpPr/>
          <p:nvPr/>
        </p:nvSpPr>
        <p:spPr>
          <a:xfrm>
            <a:off x="5060207" y="3496825"/>
            <a:ext cx="2979242" cy="695030"/>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pic>
        <p:nvPicPr>
          <p:cNvPr id="6" name="图片 5" descr="Beats-Logos-Color-H.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45329" y="3476639"/>
            <a:ext cx="1637526" cy="777150"/>
          </a:xfrm>
          <a:prstGeom prst="rect">
            <a:avLst/>
          </a:prstGeom>
          <a:noFill/>
        </p:spPr>
      </p:pic>
      <p:pic>
        <p:nvPicPr>
          <p:cNvPr id="7" name="图片 6" descr="Elasticsearch-Logo-Color-H.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46" y="2545338"/>
            <a:ext cx="3163000" cy="842192"/>
          </a:xfrm>
          <a:prstGeom prst="rect">
            <a:avLst/>
          </a:prstGeom>
        </p:spPr>
      </p:pic>
      <p:pic>
        <p:nvPicPr>
          <p:cNvPr id="8" name="图片 7" descr="Kibana-Logo-Color-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0328" y="1513560"/>
            <a:ext cx="2173799" cy="991921"/>
          </a:xfrm>
          <a:prstGeom prst="rect">
            <a:avLst/>
          </a:prstGeom>
        </p:spPr>
      </p:pic>
      <p:pic>
        <p:nvPicPr>
          <p:cNvPr id="9" name="图片 8" descr="Logstash-Logos-Color-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0458" y="3423161"/>
            <a:ext cx="2152250" cy="847401"/>
          </a:xfrm>
          <a:prstGeom prst="rect">
            <a:avLst/>
          </a:prstGeom>
          <a:noFill/>
        </p:spPr>
      </p:pic>
      <p:sp>
        <p:nvSpPr>
          <p:cNvPr id="3" name="标题 2"/>
          <p:cNvSpPr>
            <a:spLocks noGrp="1"/>
          </p:cNvSpPr>
          <p:nvPr>
            <p:ph type="title"/>
          </p:nvPr>
        </p:nvSpPr>
        <p:spPr/>
        <p:txBody>
          <a:bodyPr/>
          <a:lstStyle/>
          <a:p>
            <a:r>
              <a:rPr lang="en-US" altLang="zh-CN" dirty="0" smtClean="0"/>
              <a:t>The “</a:t>
            </a:r>
            <a:r>
              <a:rPr lang="en-US" altLang="zh-CN" dirty="0" smtClean="0">
                <a:solidFill>
                  <a:schemeClr val="accent3"/>
                </a:solidFill>
              </a:rPr>
              <a:t>Elastic Stack</a:t>
            </a:r>
            <a:r>
              <a:rPr lang="en-US" altLang="zh-CN" dirty="0" smtClean="0"/>
              <a:t>”</a:t>
            </a:r>
            <a:endParaRPr kumimoji="1" lang="zh-CN" altLang="en-US" dirty="0"/>
          </a:p>
        </p:txBody>
      </p:sp>
      <p:sp>
        <p:nvSpPr>
          <p:cNvPr id="22" name="Shape 2452"/>
          <p:cNvSpPr/>
          <p:nvPr/>
        </p:nvSpPr>
        <p:spPr>
          <a:xfrm>
            <a:off x="8180551" y="1576841"/>
            <a:ext cx="755720" cy="2615013"/>
          </a:xfrm>
          <a:prstGeom prst="rect">
            <a:avLst/>
          </a:prstGeom>
          <a:solidFill>
            <a:schemeClr val="bg1">
              <a:lumMod val="20000"/>
              <a:lumOff val="80000"/>
            </a:schemeClr>
          </a:solidFill>
          <a:ln w="19050" cap="flat" cmpd="sng">
            <a:solidFill>
              <a:srgbClr val="3EBEB0"/>
            </a:solidFill>
            <a:prstDash val="dash"/>
            <a:round/>
          </a:ln>
          <a:effectLst/>
        </p:spPr>
        <p:txBody>
          <a:bodyPr vert="vert"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r>
              <a:rPr lang="zh-CN" altLang="en-US" sz="2000" dirty="0" smtClean="0">
                <a:solidFill>
                  <a:srgbClr val="E9478B"/>
                </a:solidFill>
              </a:rPr>
              <a:t>         </a:t>
            </a:r>
            <a:r>
              <a:rPr lang="en-US" altLang="zh-CN" sz="2000" dirty="0" smtClean="0">
                <a:solidFill>
                  <a:schemeClr val="bg2"/>
                </a:solidFill>
              </a:rPr>
              <a:t>Extensions</a:t>
            </a:r>
            <a:endParaRPr sz="2000" dirty="0">
              <a:solidFill>
                <a:schemeClr val="bg2"/>
              </a:solidFill>
            </a:endParaRPr>
          </a:p>
        </p:txBody>
      </p:sp>
      <p:pic>
        <p:nvPicPr>
          <p:cNvPr id="11" name="图片 10"/>
          <p:cNvPicPr>
            <a:picLocks noChangeAspect="1"/>
          </p:cNvPicPr>
          <p:nvPr/>
        </p:nvPicPr>
        <p:blipFill>
          <a:blip r:embed="rId5"/>
          <a:stretch>
            <a:fillRect/>
          </a:stretch>
        </p:blipFill>
        <p:spPr>
          <a:xfrm>
            <a:off x="8258949" y="1874780"/>
            <a:ext cx="583269" cy="5832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2"/>
          </p:nvPr>
        </p:nvSpPr>
        <p:spPr/>
        <p:txBody>
          <a:bodyPr/>
          <a:lstStyle/>
          <a:p>
            <a:r>
              <a:rPr lang="en-US" altLang="zh-CN" sz="2000" dirty="0"/>
              <a:t>Elasticsearch is an open source, distributed, scalable, highly available, document-oriented, </a:t>
            </a:r>
            <a:r>
              <a:rPr lang="en-US" altLang="zh-CN" sz="2000" dirty="0" err="1"/>
              <a:t>RESTful</a:t>
            </a:r>
            <a:r>
              <a:rPr lang="en-US" altLang="zh-CN" sz="2000" dirty="0"/>
              <a:t>, full text search engine with real-time search and analytics capabilities</a:t>
            </a:r>
            <a:endParaRPr kumimoji="1" lang="zh-CN" altLang="en-US" sz="2000" dirty="0"/>
          </a:p>
          <a:p>
            <a:endParaRPr kumimoji="1" lang="zh-CN" altLang="en-US" sz="2000" dirty="0"/>
          </a:p>
          <a:p>
            <a:endParaRPr kumimoji="1" lang="en-US" altLang="zh-CN" sz="2000" dirty="0" smtClean="0"/>
          </a:p>
          <a:p>
            <a:endParaRPr kumimoji="1" lang="zh-CN" altLang="en-US" sz="2000" dirty="0"/>
          </a:p>
        </p:txBody>
      </p:sp>
      <p:sp>
        <p:nvSpPr>
          <p:cNvPr id="10" name="文本框 9"/>
          <p:cNvSpPr txBox="1"/>
          <p:nvPr/>
        </p:nvSpPr>
        <p:spPr>
          <a:xfrm>
            <a:off x="711323" y="4579998"/>
            <a:ext cx="5299648" cy="461665"/>
          </a:xfrm>
          <a:prstGeom prst="rect">
            <a:avLst/>
          </a:prstGeom>
          <a:noFill/>
        </p:spPr>
        <p:txBody>
          <a:bodyPr wrap="none" rtlCol="0">
            <a:spAutoFit/>
          </a:bodyPr>
          <a:lstStyle/>
          <a:p>
            <a:r>
              <a:rPr kumimoji="1" lang="en-US" altLang="zh-CN" sz="2400" dirty="0" smtClean="0">
                <a:solidFill>
                  <a:schemeClr val="accent4"/>
                </a:solidFill>
              </a:rPr>
              <a:t>http://</a:t>
            </a:r>
            <a:r>
              <a:rPr kumimoji="1" lang="en-US" altLang="zh-CN" sz="2400" dirty="0" err="1" smtClean="0">
                <a:solidFill>
                  <a:schemeClr val="accent4"/>
                </a:solidFill>
              </a:rPr>
              <a:t>github.com</a:t>
            </a:r>
            <a:r>
              <a:rPr kumimoji="1" lang="en-US" altLang="zh-CN" sz="2400" dirty="0" smtClean="0">
                <a:solidFill>
                  <a:schemeClr val="accent4"/>
                </a:solidFill>
              </a:rPr>
              <a:t>/elastic/</a:t>
            </a:r>
            <a:r>
              <a:rPr kumimoji="1" lang="en-US" altLang="zh-CN" sz="2400" dirty="0" err="1" smtClean="0">
                <a:solidFill>
                  <a:schemeClr val="accent4"/>
                </a:solidFill>
              </a:rPr>
              <a:t>elasticsearch</a:t>
            </a:r>
            <a:endParaRPr kumimoji="1" lang="zh-CN" altLang="en-US" sz="2400" dirty="0">
              <a:solidFill>
                <a:schemeClr val="accent4"/>
              </a:solidFill>
            </a:endParaRPr>
          </a:p>
        </p:txBody>
      </p:sp>
      <p:sp>
        <p:nvSpPr>
          <p:cNvPr id="9" name="文本框 8"/>
          <p:cNvSpPr txBox="1"/>
          <p:nvPr/>
        </p:nvSpPr>
        <p:spPr>
          <a:xfrm>
            <a:off x="1087619" y="2215910"/>
            <a:ext cx="7340471" cy="369332"/>
          </a:xfrm>
          <a:prstGeom prst="rect">
            <a:avLst/>
          </a:prstGeom>
          <a:noFill/>
        </p:spPr>
        <p:txBody>
          <a:bodyPr wrap="none" rtlCol="0">
            <a:spAutoFit/>
          </a:bodyPr>
          <a:lstStyle/>
          <a:p>
            <a:r>
              <a:rPr lang="en-US" altLang="zh-CN" dirty="0" smtClean="0">
                <a:solidFill>
                  <a:schemeClr val="accent6"/>
                </a:solidFill>
              </a:rPr>
              <a:t>Netflix</a:t>
            </a:r>
            <a:r>
              <a:rPr lang="zh-CN" altLang="en-US" dirty="0" smtClean="0">
                <a:solidFill>
                  <a:schemeClr val="accent6"/>
                </a:solidFill>
              </a:rPr>
              <a:t>：</a:t>
            </a:r>
            <a:r>
              <a:rPr lang="en-US" altLang="zh-CN" dirty="0" smtClean="0">
                <a:solidFill>
                  <a:schemeClr val="accent6"/>
                </a:solidFill>
              </a:rPr>
              <a:t>”~</a:t>
            </a:r>
            <a:r>
              <a:rPr lang="en-US" altLang="zh-CN" dirty="0">
                <a:solidFill>
                  <a:schemeClr val="accent6"/>
                </a:solidFill>
              </a:rPr>
              <a:t>150 clusters totaling ~3,500 </a:t>
            </a:r>
            <a:r>
              <a:rPr lang="en-US" altLang="zh-CN" dirty="0" smtClean="0">
                <a:solidFill>
                  <a:schemeClr val="accent6"/>
                </a:solidFill>
              </a:rPr>
              <a:t>nodes</a:t>
            </a:r>
            <a:r>
              <a:rPr lang="zh-CN" altLang="en-US" dirty="0" smtClean="0">
                <a:solidFill>
                  <a:schemeClr val="accent6"/>
                </a:solidFill>
              </a:rPr>
              <a:t> </a:t>
            </a:r>
            <a:r>
              <a:rPr lang="en-US" altLang="zh-CN" dirty="0" smtClean="0">
                <a:solidFill>
                  <a:schemeClr val="accent6"/>
                </a:solidFill>
              </a:rPr>
              <a:t>hosting </a:t>
            </a:r>
            <a:r>
              <a:rPr lang="en-US" altLang="zh-CN" dirty="0">
                <a:solidFill>
                  <a:schemeClr val="accent6"/>
                </a:solidFill>
              </a:rPr>
              <a:t>~1.3 PB of </a:t>
            </a:r>
            <a:r>
              <a:rPr lang="en-US" altLang="zh-CN" dirty="0" smtClean="0">
                <a:solidFill>
                  <a:schemeClr val="accent6"/>
                </a:solidFill>
              </a:rPr>
              <a:t>data”</a:t>
            </a:r>
            <a:endParaRPr kumimoji="1" lang="zh-CN" altLang="en-US" dirty="0">
              <a:solidFill>
                <a:schemeClr val="accent6"/>
              </a:solidFill>
            </a:endParaRPr>
          </a:p>
        </p:txBody>
      </p:sp>
      <p:sp>
        <p:nvSpPr>
          <p:cNvPr id="11" name="矩形 10"/>
          <p:cNvSpPr/>
          <p:nvPr/>
        </p:nvSpPr>
        <p:spPr>
          <a:xfrm>
            <a:off x="1089844" y="2468279"/>
            <a:ext cx="4572000" cy="246221"/>
          </a:xfrm>
          <a:prstGeom prst="rect">
            <a:avLst/>
          </a:prstGeom>
        </p:spPr>
        <p:txBody>
          <a:bodyPr>
            <a:spAutoFit/>
          </a:bodyPr>
          <a:lstStyle/>
          <a:p>
            <a:r>
              <a:rPr lang="en-US" altLang="zh-CN" sz="1000" dirty="0">
                <a:solidFill>
                  <a:schemeClr val="accent6"/>
                </a:solidFill>
              </a:rPr>
              <a:t>http://</a:t>
            </a:r>
            <a:r>
              <a:rPr lang="en-US" altLang="zh-CN" sz="1000" dirty="0" err="1">
                <a:solidFill>
                  <a:schemeClr val="accent6"/>
                </a:solidFill>
              </a:rPr>
              <a:t>techblog.netflix.com</a:t>
            </a:r>
            <a:r>
              <a:rPr lang="en-US" altLang="zh-CN" sz="1000" dirty="0">
                <a:solidFill>
                  <a:schemeClr val="accent6"/>
                </a:solidFill>
              </a:rPr>
              <a:t>/2016/02/</a:t>
            </a:r>
            <a:r>
              <a:rPr lang="en-US" altLang="zh-CN" sz="1000" dirty="0" err="1">
                <a:solidFill>
                  <a:schemeClr val="accent6"/>
                </a:solidFill>
              </a:rPr>
              <a:t>evolution-of-netflix-data-pipeline.html?m</a:t>
            </a:r>
            <a:r>
              <a:rPr lang="en-US" altLang="zh-CN" sz="1000" dirty="0">
                <a:solidFill>
                  <a:schemeClr val="accent6"/>
                </a:solidFill>
              </a:rPr>
              <a:t>=1</a:t>
            </a:r>
            <a:endParaRPr lang="zh-CN" altLang="en-US" sz="1000" dirty="0">
              <a:solidFill>
                <a:schemeClr val="accent6"/>
              </a:solidFill>
            </a:endParaRPr>
          </a:p>
        </p:txBody>
      </p:sp>
      <p:sp>
        <p:nvSpPr>
          <p:cNvPr id="12" name="矩形 11"/>
          <p:cNvSpPr/>
          <p:nvPr/>
        </p:nvSpPr>
        <p:spPr>
          <a:xfrm>
            <a:off x="2023078" y="1693832"/>
            <a:ext cx="6567949" cy="369332"/>
          </a:xfrm>
          <a:prstGeom prst="rect">
            <a:avLst/>
          </a:prstGeom>
        </p:spPr>
        <p:txBody>
          <a:bodyPr wrap="none">
            <a:spAutoFit/>
          </a:bodyPr>
          <a:lstStyle/>
          <a:p>
            <a:r>
              <a:rPr lang="en-US" altLang="zh-CN" dirty="0">
                <a:solidFill>
                  <a:schemeClr val="accent5"/>
                </a:solidFill>
              </a:rPr>
              <a:t>Thomson </a:t>
            </a:r>
            <a:r>
              <a:rPr lang="en-US" altLang="zh-CN" dirty="0" smtClean="0">
                <a:solidFill>
                  <a:schemeClr val="accent5"/>
                </a:solidFill>
              </a:rPr>
              <a:t>Reuters:</a:t>
            </a:r>
            <a:r>
              <a:rPr lang="zh-CN" altLang="en-US" dirty="0" smtClean="0">
                <a:solidFill>
                  <a:schemeClr val="accent5"/>
                </a:solidFill>
              </a:rPr>
              <a:t> </a:t>
            </a:r>
            <a:r>
              <a:rPr lang="en-US" altLang="zh-CN" dirty="0" smtClean="0">
                <a:solidFill>
                  <a:schemeClr val="accent5"/>
                </a:solidFill>
              </a:rPr>
              <a:t>“107</a:t>
            </a:r>
            <a:r>
              <a:rPr lang="zh-CN" altLang="en-US" dirty="0" smtClean="0">
                <a:solidFill>
                  <a:schemeClr val="accent5"/>
                </a:solidFill>
              </a:rPr>
              <a:t> </a:t>
            </a:r>
            <a:r>
              <a:rPr lang="en-US" altLang="zh-CN" dirty="0" smtClean="0">
                <a:solidFill>
                  <a:schemeClr val="accent5"/>
                </a:solidFill>
              </a:rPr>
              <a:t>clusters</a:t>
            </a:r>
            <a:r>
              <a:rPr lang="zh-CN" altLang="en-US" dirty="0" smtClean="0">
                <a:solidFill>
                  <a:schemeClr val="accent5"/>
                </a:solidFill>
              </a:rPr>
              <a:t> </a:t>
            </a:r>
            <a:r>
              <a:rPr lang="en-US" altLang="zh-CN" dirty="0" smtClean="0">
                <a:solidFill>
                  <a:schemeClr val="accent5"/>
                </a:solidFill>
              </a:rPr>
              <a:t>~1747</a:t>
            </a:r>
            <a:r>
              <a:rPr lang="zh-CN" altLang="en-US" dirty="0" smtClean="0">
                <a:solidFill>
                  <a:schemeClr val="accent5"/>
                </a:solidFill>
              </a:rPr>
              <a:t> </a:t>
            </a:r>
            <a:r>
              <a:rPr lang="en-US" altLang="zh-CN" dirty="0" smtClean="0">
                <a:solidFill>
                  <a:schemeClr val="accent5"/>
                </a:solidFill>
              </a:rPr>
              <a:t>nodes”</a:t>
            </a:r>
            <a:r>
              <a:rPr lang="zh-CN" altLang="en-US" dirty="0" smtClean="0">
                <a:solidFill>
                  <a:schemeClr val="accent5"/>
                </a:solidFill>
              </a:rPr>
              <a:t> </a:t>
            </a:r>
            <a:r>
              <a:rPr lang="zh-CN" altLang="zh-CN" dirty="0">
                <a:solidFill>
                  <a:schemeClr val="accent5"/>
                </a:solidFill>
              </a:rPr>
              <a:t>@</a:t>
            </a:r>
            <a:r>
              <a:rPr lang="en-US" altLang="zh-CN" dirty="0" smtClean="0">
                <a:solidFill>
                  <a:schemeClr val="accent5"/>
                </a:solidFill>
              </a:rPr>
              <a:t>Elastic{ON}16</a:t>
            </a:r>
            <a:r>
              <a:rPr lang="zh-CN" altLang="en-US" dirty="0" smtClean="0">
                <a:solidFill>
                  <a:schemeClr val="accent5"/>
                </a:solidFill>
              </a:rPr>
              <a:t> </a:t>
            </a:r>
            <a:endParaRPr lang="zh-CN" altLang="en-US" dirty="0">
              <a:solidFill>
                <a:schemeClr val="accent5"/>
              </a:solidFill>
            </a:endParaRPr>
          </a:p>
        </p:txBody>
      </p:sp>
      <p:sp>
        <p:nvSpPr>
          <p:cNvPr id="13" name="矩形 12"/>
          <p:cNvSpPr/>
          <p:nvPr/>
        </p:nvSpPr>
        <p:spPr>
          <a:xfrm>
            <a:off x="2050497" y="1957286"/>
            <a:ext cx="6587560" cy="253916"/>
          </a:xfrm>
          <a:prstGeom prst="rect">
            <a:avLst/>
          </a:prstGeom>
        </p:spPr>
        <p:txBody>
          <a:bodyPr wrap="square">
            <a:spAutoFit/>
          </a:bodyPr>
          <a:lstStyle/>
          <a:p>
            <a:r>
              <a:rPr lang="en-US" altLang="zh-CN" sz="1050" dirty="0">
                <a:solidFill>
                  <a:srgbClr val="07A5DE"/>
                </a:solidFill>
              </a:rPr>
              <a:t>https://</a:t>
            </a:r>
            <a:r>
              <a:rPr lang="en-US" altLang="zh-CN" sz="1050" dirty="0" err="1">
                <a:solidFill>
                  <a:srgbClr val="07A5DE"/>
                </a:solidFill>
              </a:rPr>
              <a:t>speakerdeck.com</a:t>
            </a:r>
            <a:r>
              <a:rPr lang="en-US" altLang="zh-CN" sz="1050" dirty="0">
                <a:solidFill>
                  <a:srgbClr val="07A5DE"/>
                </a:solidFill>
              </a:rPr>
              <a:t>/elastic/</a:t>
            </a:r>
            <a:r>
              <a:rPr lang="en-US" altLang="zh-CN" sz="1050" dirty="0" err="1">
                <a:solidFill>
                  <a:srgbClr val="07A5DE"/>
                </a:solidFill>
              </a:rPr>
              <a:t>thomson</a:t>
            </a:r>
            <a:r>
              <a:rPr lang="en-US" altLang="zh-CN" sz="1050" dirty="0">
                <a:solidFill>
                  <a:srgbClr val="07A5DE"/>
                </a:solidFill>
              </a:rPr>
              <a:t>-</a:t>
            </a:r>
            <a:r>
              <a:rPr lang="en-US" altLang="zh-CN" sz="1050" dirty="0" err="1">
                <a:solidFill>
                  <a:srgbClr val="07A5DE"/>
                </a:solidFill>
              </a:rPr>
              <a:t>reuters</a:t>
            </a:r>
            <a:r>
              <a:rPr lang="en-US" altLang="zh-CN" sz="1050" dirty="0">
                <a:solidFill>
                  <a:srgbClr val="07A5DE"/>
                </a:solidFill>
              </a:rPr>
              <a:t>-research-journalism-finance-and-elastic</a:t>
            </a:r>
            <a:endParaRPr lang="zh-CN" altLang="en-US" sz="1050" dirty="0">
              <a:solidFill>
                <a:srgbClr val="07A5DE"/>
              </a:solidFill>
            </a:endParaRPr>
          </a:p>
        </p:txBody>
      </p:sp>
      <p:sp>
        <p:nvSpPr>
          <p:cNvPr id="14" name="文本框 13"/>
          <p:cNvSpPr txBox="1"/>
          <p:nvPr/>
        </p:nvSpPr>
        <p:spPr>
          <a:xfrm>
            <a:off x="6010972" y="2622339"/>
            <a:ext cx="3121367" cy="3439404"/>
          </a:xfrm>
          <a:prstGeom prst="rect">
            <a:avLst/>
          </a:prstGeom>
          <a:noFill/>
        </p:spPr>
        <p:txBody>
          <a:bodyPr wrap="none" rtlCol="0">
            <a:spAutoFit/>
          </a:bodyPr>
          <a:lstStyle/>
          <a:p>
            <a:pPr marL="285750" indent="-285750">
              <a:lnSpc>
                <a:spcPct val="110000"/>
              </a:lnSpc>
              <a:buFont typeface="Arial" panose="020B0604020202020204"/>
              <a:buChar char="•"/>
            </a:pPr>
            <a:r>
              <a:rPr kumimoji="1" lang="en-US" altLang="zh-CN" dirty="0">
                <a:solidFill>
                  <a:schemeClr val="bg2"/>
                </a:solidFill>
              </a:rPr>
              <a:t>Real-time analytics</a:t>
            </a:r>
            <a:endParaRPr kumimoji="1" lang="en-US" altLang="zh-CN" dirty="0">
              <a:solidFill>
                <a:schemeClr val="bg2"/>
              </a:solidFill>
            </a:endParaRPr>
          </a:p>
          <a:p>
            <a:pPr marL="285750" indent="-285750">
              <a:lnSpc>
                <a:spcPct val="110000"/>
              </a:lnSpc>
              <a:buFont typeface="Arial" panose="020B0604020202020204"/>
              <a:buChar char="•"/>
            </a:pPr>
            <a:r>
              <a:rPr kumimoji="1" lang="en-US" altLang="zh-CN" dirty="0">
                <a:solidFill>
                  <a:schemeClr val="bg2"/>
                </a:solidFill>
              </a:rPr>
              <a:t>Time</a:t>
            </a:r>
            <a:r>
              <a:rPr kumimoji="1" lang="zh-CN" altLang="en-US" dirty="0">
                <a:solidFill>
                  <a:schemeClr val="bg2"/>
                </a:solidFill>
              </a:rPr>
              <a:t> </a:t>
            </a:r>
            <a:r>
              <a:rPr kumimoji="1" lang="en-US" altLang="zh-CN" dirty="0">
                <a:solidFill>
                  <a:schemeClr val="bg2"/>
                </a:solidFill>
              </a:rPr>
              <a:t>series</a:t>
            </a:r>
            <a:r>
              <a:rPr kumimoji="1" lang="zh-CN" altLang="en-US" dirty="0">
                <a:solidFill>
                  <a:schemeClr val="bg2"/>
                </a:solidFill>
              </a:rPr>
              <a:t> </a:t>
            </a:r>
            <a:r>
              <a:rPr kumimoji="1" lang="en-US" altLang="zh-CN" dirty="0">
                <a:solidFill>
                  <a:schemeClr val="bg2"/>
                </a:solidFill>
              </a:rPr>
              <a:t>data</a:t>
            </a:r>
            <a:r>
              <a:rPr kumimoji="1" lang="zh-CN" altLang="en-US" dirty="0">
                <a:solidFill>
                  <a:schemeClr val="bg2"/>
                </a:solidFill>
              </a:rPr>
              <a:t> </a:t>
            </a:r>
            <a:r>
              <a:rPr kumimoji="1" lang="en-US" altLang="zh-CN" dirty="0">
                <a:solidFill>
                  <a:schemeClr val="bg2"/>
                </a:solidFill>
              </a:rPr>
              <a:t>analytics</a:t>
            </a:r>
            <a:endParaRPr kumimoji="1" lang="en-US" altLang="zh-CN" dirty="0">
              <a:solidFill>
                <a:schemeClr val="bg2"/>
              </a:solidFill>
            </a:endParaRPr>
          </a:p>
          <a:p>
            <a:pPr marL="285750" indent="-285750">
              <a:lnSpc>
                <a:spcPct val="110000"/>
              </a:lnSpc>
              <a:buFont typeface="Arial" panose="020B0604020202020204"/>
              <a:buChar char="•"/>
            </a:pPr>
            <a:r>
              <a:rPr kumimoji="1" lang="en-US" altLang="zh-CN" dirty="0" smtClean="0">
                <a:solidFill>
                  <a:schemeClr val="bg2"/>
                </a:solidFill>
              </a:rPr>
              <a:t>Logging</a:t>
            </a:r>
            <a:r>
              <a:rPr kumimoji="1" lang="zh-CN" altLang="en-US" dirty="0" smtClean="0">
                <a:solidFill>
                  <a:schemeClr val="bg2"/>
                </a:solidFill>
              </a:rPr>
              <a:t> </a:t>
            </a:r>
            <a:r>
              <a:rPr kumimoji="1" lang="en-US" altLang="zh-CN" dirty="0">
                <a:solidFill>
                  <a:schemeClr val="bg2"/>
                </a:solidFill>
              </a:rPr>
              <a:t>analytics</a:t>
            </a:r>
            <a:endParaRPr kumimoji="1" lang="en-US" altLang="zh-CN" dirty="0">
              <a:solidFill>
                <a:schemeClr val="bg2"/>
              </a:solidFill>
            </a:endParaRPr>
          </a:p>
          <a:p>
            <a:pPr marL="285750" indent="-285750">
              <a:lnSpc>
                <a:spcPct val="110000"/>
              </a:lnSpc>
              <a:buFont typeface="Arial" panose="020B0604020202020204"/>
              <a:buChar char="•"/>
            </a:pPr>
            <a:r>
              <a:rPr kumimoji="1" lang="en-US" altLang="zh-CN" dirty="0">
                <a:solidFill>
                  <a:schemeClr val="bg2"/>
                </a:solidFill>
              </a:rPr>
              <a:t>Security</a:t>
            </a:r>
            <a:r>
              <a:rPr kumimoji="1" lang="zh-CN" altLang="en-US" dirty="0">
                <a:solidFill>
                  <a:schemeClr val="bg2"/>
                </a:solidFill>
              </a:rPr>
              <a:t> </a:t>
            </a:r>
            <a:r>
              <a:rPr kumimoji="1" lang="en-US" altLang="zh-CN" dirty="0">
                <a:solidFill>
                  <a:schemeClr val="bg2"/>
                </a:solidFill>
              </a:rPr>
              <a:t>analytics</a:t>
            </a:r>
            <a:endParaRPr kumimoji="1" lang="en-US" altLang="zh-CN" dirty="0">
              <a:solidFill>
                <a:schemeClr val="bg2"/>
              </a:solidFill>
            </a:endParaRPr>
          </a:p>
          <a:p>
            <a:pPr marL="285750" indent="-285750">
              <a:lnSpc>
                <a:spcPct val="110000"/>
              </a:lnSpc>
              <a:buFont typeface="Arial" panose="020B0604020202020204"/>
              <a:buChar char="•"/>
            </a:pPr>
            <a:r>
              <a:rPr kumimoji="1" lang="en-US" altLang="zh-CN" dirty="0">
                <a:solidFill>
                  <a:schemeClr val="bg2"/>
                </a:solidFill>
              </a:rPr>
              <a:t>Fraud</a:t>
            </a:r>
            <a:r>
              <a:rPr kumimoji="1" lang="zh-CN" altLang="en-US" dirty="0">
                <a:solidFill>
                  <a:schemeClr val="bg2"/>
                </a:solidFill>
              </a:rPr>
              <a:t> </a:t>
            </a:r>
            <a:r>
              <a:rPr kumimoji="1" lang="en-US" altLang="zh-CN" dirty="0">
                <a:solidFill>
                  <a:schemeClr val="bg2"/>
                </a:solidFill>
              </a:rPr>
              <a:t>detection</a:t>
            </a:r>
            <a:endParaRPr kumimoji="1" lang="en-US" altLang="zh-CN" dirty="0">
              <a:solidFill>
                <a:schemeClr val="bg2"/>
              </a:solidFill>
            </a:endParaRPr>
          </a:p>
          <a:p>
            <a:pPr marL="285750" indent="-285750">
              <a:lnSpc>
                <a:spcPct val="110000"/>
              </a:lnSpc>
              <a:buFont typeface="Arial" panose="020B0604020202020204"/>
              <a:buChar char="•"/>
            </a:pPr>
            <a:r>
              <a:rPr kumimoji="1" lang="en-US" altLang="zh-CN" dirty="0">
                <a:solidFill>
                  <a:schemeClr val="bg2"/>
                </a:solidFill>
              </a:rPr>
              <a:t>Prediction</a:t>
            </a:r>
            <a:r>
              <a:rPr kumimoji="1" lang="zh-CN" altLang="en-US" dirty="0">
                <a:solidFill>
                  <a:schemeClr val="bg2"/>
                </a:solidFill>
              </a:rPr>
              <a:t> </a:t>
            </a:r>
            <a:r>
              <a:rPr kumimoji="1" lang="en-US" altLang="zh-CN" dirty="0">
                <a:solidFill>
                  <a:schemeClr val="bg2"/>
                </a:solidFill>
              </a:rPr>
              <a:t>modeling</a:t>
            </a:r>
            <a:endParaRPr kumimoji="1" lang="en-US" altLang="zh-CN" dirty="0">
              <a:solidFill>
                <a:schemeClr val="bg2"/>
              </a:solidFill>
            </a:endParaRPr>
          </a:p>
          <a:p>
            <a:pPr marL="285750" indent="-285750">
              <a:lnSpc>
                <a:spcPct val="110000"/>
              </a:lnSpc>
              <a:buFont typeface="Arial" panose="020B0604020202020204"/>
              <a:buChar char="•"/>
            </a:pPr>
            <a:r>
              <a:rPr kumimoji="1" lang="en-US" altLang="zh-CN" dirty="0" smtClean="0">
                <a:solidFill>
                  <a:schemeClr val="bg2"/>
                </a:solidFill>
              </a:rPr>
              <a:t>Recommendations</a:t>
            </a:r>
            <a:endParaRPr kumimoji="1" lang="en-US" altLang="zh-CN" dirty="0" smtClean="0">
              <a:solidFill>
                <a:schemeClr val="bg2"/>
              </a:solidFill>
            </a:endParaRPr>
          </a:p>
          <a:p>
            <a:pPr marL="285750" indent="-285750">
              <a:lnSpc>
                <a:spcPct val="110000"/>
              </a:lnSpc>
              <a:buFont typeface="Arial" panose="020B0604020202020204"/>
              <a:buChar char="•"/>
            </a:pPr>
            <a:r>
              <a:rPr kumimoji="1" lang="is-IS" altLang="zh-CN" dirty="0" smtClean="0">
                <a:solidFill>
                  <a:schemeClr val="bg2"/>
                </a:solidFill>
              </a:rPr>
              <a:t>…</a:t>
            </a:r>
            <a:endParaRPr kumimoji="1" lang="en-US" altLang="zh-CN" dirty="0">
              <a:solidFill>
                <a:schemeClr val="bg2"/>
              </a:solidFill>
            </a:endParaRPr>
          </a:p>
          <a:p>
            <a:pPr>
              <a:lnSpc>
                <a:spcPct val="110000"/>
              </a:lnSpc>
            </a:pPr>
            <a:endParaRPr kumimoji="1" lang="en-US" altLang="zh-CN" dirty="0">
              <a:solidFill>
                <a:schemeClr val="bg2"/>
              </a:solidFill>
            </a:endParaRPr>
          </a:p>
          <a:p>
            <a:pPr>
              <a:lnSpc>
                <a:spcPct val="110000"/>
              </a:lnSpc>
            </a:pPr>
            <a:endParaRPr kumimoji="1" lang="zh-CN" altLang="en-US" dirty="0">
              <a:solidFill>
                <a:schemeClr val="bg2"/>
              </a:solidFill>
            </a:endParaRPr>
          </a:p>
          <a:p>
            <a:pPr>
              <a:lnSpc>
                <a:spcPct val="110000"/>
              </a:lnSpc>
            </a:pPr>
            <a:endParaRPr kumimoji="1" lang="zh-CN" altLang="en-US" dirty="0">
              <a:solidFill>
                <a:schemeClr val="bg2"/>
              </a:solidFill>
            </a:endParaRPr>
          </a:p>
        </p:txBody>
      </p:sp>
      <p:grpSp>
        <p:nvGrpSpPr>
          <p:cNvPr id="17" name="组 16"/>
          <p:cNvGrpSpPr/>
          <p:nvPr/>
        </p:nvGrpSpPr>
        <p:grpSpPr>
          <a:xfrm>
            <a:off x="815839" y="2801398"/>
            <a:ext cx="3997482" cy="1557147"/>
            <a:chOff x="471611" y="3780020"/>
            <a:chExt cx="4572000" cy="2076196"/>
          </a:xfrm>
        </p:grpSpPr>
        <p:pic>
          <p:nvPicPr>
            <p:cNvPr id="15" name="图片 14"/>
            <p:cNvPicPr>
              <a:picLocks noChangeAspect="1"/>
            </p:cNvPicPr>
            <p:nvPr/>
          </p:nvPicPr>
          <p:blipFill>
            <a:blip r:embed="rId1"/>
            <a:stretch>
              <a:fillRect/>
            </a:stretch>
          </p:blipFill>
          <p:spPr>
            <a:xfrm>
              <a:off x="471611" y="3780020"/>
              <a:ext cx="2604666" cy="2076196"/>
            </a:xfrm>
            <a:prstGeom prst="rect">
              <a:avLst/>
            </a:prstGeom>
          </p:spPr>
        </p:pic>
        <p:pic>
          <p:nvPicPr>
            <p:cNvPr id="6" name="图片 5"/>
            <p:cNvPicPr>
              <a:picLocks noChangeAspect="1"/>
            </p:cNvPicPr>
            <p:nvPr/>
          </p:nvPicPr>
          <p:blipFill>
            <a:blip r:embed="rId2"/>
            <a:stretch>
              <a:fillRect/>
            </a:stretch>
          </p:blipFill>
          <p:spPr>
            <a:xfrm>
              <a:off x="3151311" y="4382679"/>
              <a:ext cx="1892300" cy="995947"/>
            </a:xfrm>
            <a:prstGeom prst="rect">
              <a:avLst/>
            </a:prstGeom>
          </p:spPr>
        </p:pic>
      </p:grpSp>
      <p:pic>
        <p:nvPicPr>
          <p:cNvPr id="21" name="图片 20" descr="Elasticsearch-Logo-Color-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43" y="0"/>
            <a:ext cx="3163000" cy="8421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Performance</a:t>
            </a:r>
            <a:endParaRPr kumimoji="1" lang="zh-CN" altLang="en-US" dirty="0"/>
          </a:p>
        </p:txBody>
      </p:sp>
      <p:sp>
        <p:nvSpPr>
          <p:cNvPr id="5" name="文本占位符 4"/>
          <p:cNvSpPr>
            <a:spLocks noGrp="1"/>
          </p:cNvSpPr>
          <p:nvPr>
            <p:ph type="body" idx="1"/>
          </p:nvPr>
        </p:nvSpPr>
        <p:spPr/>
        <p:txBody>
          <a:bodyPr/>
          <a:lstStyle/>
          <a:p>
            <a:r>
              <a:rPr kumimoji="1" lang="en-US" altLang="zh-CN" dirty="0" err="1"/>
              <a:t>Lucene</a:t>
            </a:r>
            <a:r>
              <a:rPr kumimoji="1" lang="en-US" altLang="zh-CN" dirty="0"/>
              <a:t> 6.</a:t>
            </a:r>
            <a:r>
              <a:rPr kumimoji="1" lang="en-US" altLang="zh-CN" dirty="0" smtClean="0"/>
              <a:t>x</a:t>
            </a:r>
            <a:endParaRPr kumimoji="1" lang="en-US" altLang="zh-CN" dirty="0" smtClean="0"/>
          </a:p>
          <a:p>
            <a:pPr lvl="1"/>
            <a:r>
              <a:rPr lang="en-US" altLang="zh-CN" sz="1100" dirty="0" err="1"/>
              <a:t>DimensionalPoints</a:t>
            </a:r>
            <a:r>
              <a:rPr lang="en-US" altLang="zh-CN" sz="1100" dirty="0"/>
              <a:t>/Multi-</a:t>
            </a:r>
            <a:r>
              <a:rPr lang="en-US" altLang="zh-CN" sz="1100" dirty="0" err="1"/>
              <a:t>dimensionalpoints</a:t>
            </a:r>
            <a:r>
              <a:rPr lang="en-US" altLang="zh-CN" sz="1100" dirty="0"/>
              <a:t> </a:t>
            </a:r>
            <a:endParaRPr lang="en-US" altLang="zh-CN" sz="1100" dirty="0"/>
          </a:p>
          <a:p>
            <a:pPr lvl="2"/>
            <a:r>
              <a:rPr lang="en-US" altLang="zh-CN" sz="1050" dirty="0"/>
              <a:t>numeric, date, and geospatial fields</a:t>
            </a:r>
            <a:r>
              <a:rPr lang="zh-CN" altLang="en-US" sz="1050" dirty="0"/>
              <a:t> </a:t>
            </a:r>
            <a:r>
              <a:rPr lang="en-US" altLang="zh-CN" sz="1050" dirty="0"/>
              <a:t>will</a:t>
            </a:r>
            <a:r>
              <a:rPr lang="zh-CN" altLang="en-US" sz="1050" dirty="0"/>
              <a:t> </a:t>
            </a:r>
            <a:r>
              <a:rPr lang="en-US" altLang="zh-CN" sz="1050" dirty="0"/>
              <a:t>be:50%</a:t>
            </a:r>
            <a:r>
              <a:rPr lang="zh-CN" altLang="en-US" sz="1050" dirty="0"/>
              <a:t> </a:t>
            </a:r>
            <a:r>
              <a:rPr lang="en-US" altLang="zh-CN" sz="1050" dirty="0"/>
              <a:t>disk;</a:t>
            </a:r>
            <a:r>
              <a:rPr lang="zh-CN" altLang="en-US" sz="1050" dirty="0"/>
              <a:t> </a:t>
            </a:r>
            <a:r>
              <a:rPr lang="en-US" altLang="zh-CN" sz="1050" dirty="0"/>
              <a:t>50%</a:t>
            </a:r>
            <a:r>
              <a:rPr lang="zh-CN" altLang="en-US" sz="1050" dirty="0"/>
              <a:t> </a:t>
            </a:r>
            <a:r>
              <a:rPr lang="en-US" altLang="zh-CN" sz="1050" dirty="0"/>
              <a:t>index</a:t>
            </a:r>
            <a:r>
              <a:rPr lang="zh-CN" altLang="en-US" sz="1050" dirty="0"/>
              <a:t> </a:t>
            </a:r>
            <a:r>
              <a:rPr lang="en-US" altLang="zh-CN" sz="1050" dirty="0"/>
              <a:t>time</a:t>
            </a:r>
            <a:r>
              <a:rPr lang="zh-CN" altLang="en-US" sz="1050" dirty="0"/>
              <a:t>；</a:t>
            </a:r>
            <a:r>
              <a:rPr lang="zh-CN" altLang="zh-CN" sz="1050" dirty="0"/>
              <a:t>7</a:t>
            </a:r>
            <a:r>
              <a:rPr lang="en-US" altLang="zh-CN" sz="1050" dirty="0"/>
              <a:t>5%</a:t>
            </a:r>
            <a:r>
              <a:rPr lang="zh-CN" altLang="en-US" sz="1050" dirty="0"/>
              <a:t> </a:t>
            </a:r>
            <a:r>
              <a:rPr lang="en-US" altLang="zh-CN" sz="1050" dirty="0"/>
              <a:t>search</a:t>
            </a:r>
            <a:r>
              <a:rPr lang="zh-CN" altLang="en-US" sz="1050" dirty="0"/>
              <a:t> </a:t>
            </a:r>
            <a:r>
              <a:rPr lang="en-US" altLang="zh-CN" sz="1050" dirty="0"/>
              <a:t>time</a:t>
            </a:r>
            <a:endParaRPr kumimoji="1" lang="zh-CN" altLang="en-US" dirty="0"/>
          </a:p>
        </p:txBody>
      </p:sp>
      <p:sp>
        <p:nvSpPr>
          <p:cNvPr id="6" name="文本占位符 5"/>
          <p:cNvSpPr>
            <a:spLocks noGrp="1"/>
          </p:cNvSpPr>
          <p:nvPr>
            <p:ph type="body" idx="2"/>
          </p:nvPr>
        </p:nvSpPr>
        <p:spPr/>
        <p:txBody>
          <a:bodyPr/>
          <a:lstStyle/>
          <a:p>
            <a:endParaRPr kumimoji="1" lang="zh-CN" altLang="en-US"/>
          </a:p>
        </p:txBody>
      </p:sp>
      <p:pic>
        <p:nvPicPr>
          <p:cNvPr id="7" name="图片 6"/>
          <p:cNvPicPr>
            <a:picLocks noChangeAspect="1"/>
          </p:cNvPicPr>
          <p:nvPr/>
        </p:nvPicPr>
        <p:blipFill>
          <a:blip r:embed="rId1"/>
          <a:stretch>
            <a:fillRect/>
          </a:stretch>
        </p:blipFill>
        <p:spPr>
          <a:xfrm>
            <a:off x="5054609" y="981809"/>
            <a:ext cx="3632200" cy="749300"/>
          </a:xfrm>
          <a:prstGeom prst="rect">
            <a:avLst/>
          </a:prstGeom>
        </p:spPr>
      </p:pic>
      <p:pic>
        <p:nvPicPr>
          <p:cNvPr id="11" name="图片 10"/>
          <p:cNvPicPr>
            <a:picLocks noChangeAspect="1"/>
          </p:cNvPicPr>
          <p:nvPr/>
        </p:nvPicPr>
        <p:blipFill>
          <a:blip r:embed="rId2"/>
          <a:stretch>
            <a:fillRect/>
          </a:stretch>
        </p:blipFill>
        <p:spPr>
          <a:xfrm>
            <a:off x="0" y="755406"/>
            <a:ext cx="9144000" cy="4388094"/>
          </a:xfrm>
          <a:prstGeom prst="rect">
            <a:avLst/>
          </a:prstGeom>
        </p:spPr>
      </p:pic>
      <p:pic>
        <p:nvPicPr>
          <p:cNvPr id="12" name="图片 11"/>
          <p:cNvPicPr>
            <a:picLocks noChangeAspect="1"/>
          </p:cNvPicPr>
          <p:nvPr/>
        </p:nvPicPr>
        <p:blipFill>
          <a:blip r:embed="rId3"/>
          <a:stretch>
            <a:fillRect/>
          </a:stretch>
        </p:blipFill>
        <p:spPr>
          <a:xfrm>
            <a:off x="0" y="829691"/>
            <a:ext cx="9144000" cy="4312418"/>
          </a:xfrm>
          <a:prstGeom prst="rect">
            <a:avLst/>
          </a:prstGeom>
        </p:spPr>
      </p:pic>
      <p:pic>
        <p:nvPicPr>
          <p:cNvPr id="13" name="图片 12"/>
          <p:cNvPicPr>
            <a:picLocks noChangeAspect="1"/>
          </p:cNvPicPr>
          <p:nvPr/>
        </p:nvPicPr>
        <p:blipFill>
          <a:blip r:embed="rId4"/>
          <a:stretch>
            <a:fillRect/>
          </a:stretch>
        </p:blipFill>
        <p:spPr>
          <a:xfrm>
            <a:off x="0" y="791337"/>
            <a:ext cx="9144000" cy="4353470"/>
          </a:xfrm>
          <a:prstGeom prst="rect">
            <a:avLst/>
          </a:prstGeom>
        </p:spPr>
      </p:pic>
      <p:pic>
        <p:nvPicPr>
          <p:cNvPr id="14" name="图片 13"/>
          <p:cNvPicPr>
            <a:picLocks noChangeAspect="1"/>
          </p:cNvPicPr>
          <p:nvPr/>
        </p:nvPicPr>
        <p:blipFill>
          <a:blip r:embed="rId5"/>
          <a:stretch>
            <a:fillRect/>
          </a:stretch>
        </p:blipFill>
        <p:spPr>
          <a:xfrm>
            <a:off x="0" y="852527"/>
            <a:ext cx="9144000" cy="4228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Profile API</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
        <p:nvSpPr>
          <p:cNvPr id="6" name="文本占位符 5"/>
          <p:cNvSpPr>
            <a:spLocks noGrp="1"/>
          </p:cNvSpPr>
          <p:nvPr>
            <p:ph type="body" idx="2"/>
          </p:nvPr>
        </p:nvSpPr>
        <p:spPr/>
        <p:txBody>
          <a:bodyPr/>
          <a:lstStyle/>
          <a:p>
            <a:endParaRPr kumimoji="1" lang="zh-CN" altLang="en-US"/>
          </a:p>
        </p:txBody>
      </p:sp>
      <p:pic>
        <p:nvPicPr>
          <p:cNvPr id="7" name="图片 6"/>
          <p:cNvPicPr>
            <a:picLocks noChangeAspect="1"/>
          </p:cNvPicPr>
          <p:nvPr/>
        </p:nvPicPr>
        <p:blipFill rotWithShape="1">
          <a:blip r:embed="rId1"/>
          <a:srcRect l="11277" t="15243" r="10997" b="15545"/>
          <a:stretch>
            <a:fillRect/>
          </a:stretch>
        </p:blipFill>
        <p:spPr>
          <a:xfrm>
            <a:off x="343942" y="990492"/>
            <a:ext cx="8238781" cy="373173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Painless Scripting</a:t>
            </a:r>
            <a:endParaRPr lang="en-US" altLang="zh-CN" dirty="0"/>
          </a:p>
        </p:txBody>
      </p:sp>
      <p:sp>
        <p:nvSpPr>
          <p:cNvPr id="5" name="文本占位符 4"/>
          <p:cNvSpPr>
            <a:spLocks noGrp="1"/>
          </p:cNvSpPr>
          <p:nvPr>
            <p:ph type="body" idx="1"/>
          </p:nvPr>
        </p:nvSpPr>
        <p:spPr/>
        <p:txBody>
          <a:bodyPr/>
          <a:lstStyle/>
          <a:p>
            <a:r>
              <a:rPr lang="en-US" altLang="zh-CN" dirty="0" smtClean="0"/>
              <a:t>Default script language</a:t>
            </a:r>
            <a:endParaRPr lang="en-US" altLang="zh-CN" dirty="0" smtClean="0"/>
          </a:p>
          <a:p>
            <a:r>
              <a:rPr lang="en-US" altLang="zh-CN" dirty="0" smtClean="0"/>
              <a:t>Fast and secure</a:t>
            </a:r>
            <a:endParaRPr lang="en-US" altLang="zh-CN" dirty="0" smtClean="0"/>
          </a:p>
          <a:p>
            <a:r>
              <a:rPr lang="en-US" altLang="zh-CN" dirty="0" smtClean="0"/>
              <a:t>Dynamic</a:t>
            </a:r>
            <a:r>
              <a:rPr lang="en-US" altLang="zh-CN" dirty="0"/>
              <a:t>/ Static </a:t>
            </a:r>
            <a:endParaRPr lang="en-US" altLang="zh-CN" dirty="0"/>
          </a:p>
          <a:p>
            <a:endParaRPr kumimoji="1" lang="zh-CN" altLang="en-US" dirty="0"/>
          </a:p>
        </p:txBody>
      </p:sp>
      <p:sp>
        <p:nvSpPr>
          <p:cNvPr id="6" name="文本占位符 5"/>
          <p:cNvSpPr>
            <a:spLocks noGrp="1"/>
          </p:cNvSpPr>
          <p:nvPr>
            <p:ph type="body" idx="2"/>
          </p:nvPr>
        </p:nvSpPr>
        <p:spPr/>
        <p:txBody>
          <a:bodyPr/>
          <a:lstStyle/>
          <a:p>
            <a:endParaRPr kumimoji="1" lang="zh-CN" altLang="en-US"/>
          </a:p>
        </p:txBody>
      </p:sp>
      <p:pic>
        <p:nvPicPr>
          <p:cNvPr id="7" name="图片 6"/>
          <p:cNvPicPr>
            <a:picLocks noChangeAspect="1"/>
          </p:cNvPicPr>
          <p:nvPr/>
        </p:nvPicPr>
        <p:blipFill>
          <a:blip r:embed="rId1"/>
          <a:stretch>
            <a:fillRect/>
          </a:stretch>
        </p:blipFill>
        <p:spPr>
          <a:xfrm>
            <a:off x="3721100" y="1360278"/>
            <a:ext cx="5359400" cy="1435100"/>
          </a:xfrm>
          <a:prstGeom prst="rect">
            <a:avLst/>
          </a:prstGeom>
        </p:spPr>
      </p:pic>
      <p:pic>
        <p:nvPicPr>
          <p:cNvPr id="8" name="图片 7"/>
          <p:cNvPicPr>
            <a:picLocks noChangeAspect="1"/>
          </p:cNvPicPr>
          <p:nvPr/>
        </p:nvPicPr>
        <p:blipFill>
          <a:blip r:embed="rId2"/>
          <a:stretch>
            <a:fillRect/>
          </a:stretch>
        </p:blipFill>
        <p:spPr>
          <a:xfrm>
            <a:off x="63500" y="2795378"/>
            <a:ext cx="9017000" cy="1358900"/>
          </a:xfrm>
          <a:prstGeom prst="rect">
            <a:avLst/>
          </a:prstGeom>
        </p:spPr>
      </p:pic>
      <p:sp>
        <p:nvSpPr>
          <p:cNvPr id="9" name="矩形 8"/>
          <p:cNvSpPr/>
          <p:nvPr/>
        </p:nvSpPr>
        <p:spPr>
          <a:xfrm>
            <a:off x="3382931" y="3784946"/>
            <a:ext cx="2378137" cy="369332"/>
          </a:xfrm>
          <a:prstGeom prst="rect">
            <a:avLst/>
          </a:prstGeom>
        </p:spPr>
        <p:txBody>
          <a:bodyPr wrap="none">
            <a:spAutoFit/>
          </a:bodyPr>
          <a:lstStyle/>
          <a:p>
            <a:r>
              <a:rPr lang="en-US" altLang="zh-CN" dirty="0">
                <a:solidFill>
                  <a:srgbClr val="FF0000"/>
                </a:solidFill>
              </a:rPr>
              <a:t>it is </a:t>
            </a:r>
            <a:r>
              <a:rPr lang="en-US" altLang="zh-CN" b="1" dirty="0">
                <a:solidFill>
                  <a:srgbClr val="FF0000"/>
                </a:solidFill>
              </a:rPr>
              <a:t>ten times faster!</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Sliced Scroll</a:t>
            </a:r>
            <a:endParaRPr kumimoji="1" lang="zh-CN" altLang="en-US" dirty="0"/>
          </a:p>
        </p:txBody>
      </p:sp>
      <p:sp>
        <p:nvSpPr>
          <p:cNvPr id="5" name="文本占位符 4"/>
          <p:cNvSpPr>
            <a:spLocks noGrp="1"/>
          </p:cNvSpPr>
          <p:nvPr>
            <p:ph type="body" idx="1"/>
          </p:nvPr>
        </p:nvSpPr>
        <p:spPr/>
        <p:txBody>
          <a:bodyPr/>
          <a:lstStyle/>
          <a:p>
            <a:r>
              <a:rPr kumimoji="1" lang="en-US" altLang="zh-CN" dirty="0" smtClean="0"/>
              <a:t>Parallelize your</a:t>
            </a:r>
            <a:r>
              <a:rPr kumimoji="1" lang="zh-CN" altLang="en-US" dirty="0" smtClean="0"/>
              <a:t> </a:t>
            </a:r>
            <a:r>
              <a:rPr kumimoji="1" lang="en-US" altLang="zh-CN" dirty="0" smtClean="0"/>
              <a:t>scroll</a:t>
            </a:r>
            <a:endParaRPr kumimoji="1" lang="zh-CN" altLang="en-US" dirty="0"/>
          </a:p>
        </p:txBody>
      </p:sp>
      <p:sp>
        <p:nvSpPr>
          <p:cNvPr id="6" name="文本占位符 5"/>
          <p:cNvSpPr>
            <a:spLocks noGrp="1"/>
          </p:cNvSpPr>
          <p:nvPr>
            <p:ph type="body" idx="2"/>
          </p:nvPr>
        </p:nvSpPr>
        <p:spPr/>
        <p:txBody>
          <a:bodyPr/>
          <a:lstStyle/>
          <a:p>
            <a:endParaRPr kumimoji="1" lang="zh-CN" altLang="en-US"/>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4627671" y="609215"/>
            <a:ext cx="4516329" cy="453428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smtClean="0"/>
              <a:t>Tasks &amp; </a:t>
            </a:r>
            <a:r>
              <a:rPr kumimoji="1" lang="en-US" altLang="zh-CN" dirty="0" err="1" smtClean="0"/>
              <a:t>Reindex</a:t>
            </a:r>
            <a:endParaRPr kumimoji="1" lang="zh-CN" altLang="en-US" dirty="0"/>
          </a:p>
        </p:txBody>
      </p:sp>
      <p:sp>
        <p:nvSpPr>
          <p:cNvPr id="6" name="文本占位符 5"/>
          <p:cNvSpPr>
            <a:spLocks noGrp="1"/>
          </p:cNvSpPr>
          <p:nvPr>
            <p:ph type="body" idx="1"/>
          </p:nvPr>
        </p:nvSpPr>
        <p:spPr/>
        <p:txBody>
          <a:bodyPr/>
          <a:lstStyle/>
          <a:p>
            <a:r>
              <a:rPr lang="en-US" altLang="zh-CN" dirty="0"/>
              <a:t>Task Management API</a:t>
            </a:r>
            <a:endParaRPr lang="en-US" altLang="zh-CN" dirty="0"/>
          </a:p>
          <a:p>
            <a:pPr lvl="1"/>
            <a:r>
              <a:rPr lang="en-US" altLang="zh-CN" dirty="0"/>
              <a:t>Manage long running tasks in Elasticsearch</a:t>
            </a:r>
            <a:endParaRPr lang="en-US" altLang="zh-CN" dirty="0"/>
          </a:p>
          <a:p>
            <a:pPr lvl="1"/>
            <a:endParaRPr lang="en-US" altLang="zh-CN" dirty="0"/>
          </a:p>
          <a:p>
            <a:pPr lvl="1"/>
            <a:r>
              <a:rPr lang="en-US" altLang="zh-CN" dirty="0"/>
              <a:t>A stepping stone towards future </a:t>
            </a:r>
            <a:r>
              <a:rPr lang="en-US" altLang="zh-CN" dirty="0" smtClean="0"/>
              <a:t>capabilities</a:t>
            </a:r>
            <a:endParaRPr lang="en-US" altLang="zh-CN" dirty="0" smtClean="0"/>
          </a:p>
          <a:p>
            <a:r>
              <a:rPr lang="en-US" altLang="zh-CN" dirty="0" err="1" smtClean="0"/>
              <a:t>Reindex</a:t>
            </a:r>
            <a:r>
              <a:rPr lang="en-US" altLang="zh-CN" dirty="0" smtClean="0"/>
              <a:t> </a:t>
            </a:r>
            <a:r>
              <a:rPr lang="en-US" altLang="zh-CN" dirty="0"/>
              <a:t>API</a:t>
            </a:r>
            <a:endParaRPr lang="en-US" altLang="zh-CN" dirty="0"/>
          </a:p>
          <a:p>
            <a:pPr lvl="1"/>
            <a:r>
              <a:rPr lang="en-US" altLang="zh-CN" dirty="0"/>
              <a:t>The </a:t>
            </a:r>
            <a:r>
              <a:rPr lang="en-US" altLang="zh-CN" dirty="0" err="1"/>
              <a:t>Reindex</a:t>
            </a:r>
            <a:r>
              <a:rPr lang="en-US" altLang="zh-CN" dirty="0"/>
              <a:t> API makes upgrading Elasticsearch easy</a:t>
            </a:r>
            <a:endParaRPr lang="en-US" altLang="zh-CN" dirty="0"/>
          </a:p>
          <a:p>
            <a:pPr lvl="1"/>
            <a:endParaRPr lang="en-US" altLang="zh-CN" dirty="0"/>
          </a:p>
          <a:p>
            <a:pPr lvl="1"/>
            <a:r>
              <a:rPr lang="en-US" altLang="zh-CN" dirty="0"/>
              <a:t>Change problematic mappings &amp; upgrade to the latest / greatest</a:t>
            </a:r>
            <a:endParaRPr lang="en-US" altLang="zh-CN" dirty="0"/>
          </a:p>
          <a:p>
            <a:pPr lvl="1"/>
            <a:endParaRPr lang="en-US" altLang="zh-CN" dirty="0"/>
          </a:p>
          <a:p>
            <a:pPr lvl="1"/>
            <a:r>
              <a:rPr lang="en-US" altLang="zh-CN" dirty="0"/>
              <a:t>An important step towards 5.0 and there is a detailed blog post</a:t>
            </a:r>
            <a:endParaRPr lang="en-US" altLang="zh-CN" dirty="0"/>
          </a:p>
          <a:p>
            <a:pPr lvl="1"/>
            <a:endParaRPr lang="en-US" altLang="zh-CN" dirty="0"/>
          </a:p>
          <a:p>
            <a:endParaRPr kumimoji="1" lang="zh-CN" altLang="en-US" dirty="0"/>
          </a:p>
        </p:txBody>
      </p:sp>
      <p:sp>
        <p:nvSpPr>
          <p:cNvPr id="7" name="文本占位符 6"/>
          <p:cNvSpPr>
            <a:spLocks noGrp="1"/>
          </p:cNvSpPr>
          <p:nvPr>
            <p:ph type="body" idx="2"/>
          </p:nvPr>
        </p:nvSpPr>
        <p:spPr/>
        <p:txBody>
          <a:bodyPr/>
          <a:lstStyle/>
          <a:p>
            <a:endParaRPr kumimoji="1" lang="zh-CN" altLang="en-US"/>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459404" y="1181103"/>
            <a:ext cx="7956540" cy="33314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Shrink </a:t>
            </a:r>
            <a:r>
              <a:rPr kumimoji="1" lang="en-US" altLang="zh-CN" dirty="0" smtClean="0"/>
              <a:t>&amp; </a:t>
            </a:r>
            <a:r>
              <a:rPr lang="en-US" altLang="zh-CN" dirty="0"/>
              <a:t>Rollover </a:t>
            </a:r>
            <a:endParaRPr kumimoji="1" lang="zh-CN" altLang="en-US" dirty="0"/>
          </a:p>
        </p:txBody>
      </p:sp>
      <p:sp>
        <p:nvSpPr>
          <p:cNvPr id="6" name="文本占位符 5"/>
          <p:cNvSpPr>
            <a:spLocks noGrp="1"/>
          </p:cNvSpPr>
          <p:nvPr>
            <p:ph type="body" idx="1"/>
          </p:nvPr>
        </p:nvSpPr>
        <p:spPr/>
        <p:txBody>
          <a:bodyPr/>
          <a:lstStyle/>
          <a:p>
            <a:r>
              <a:rPr lang="en-US" altLang="zh-CN" dirty="0"/>
              <a:t>Shrink </a:t>
            </a:r>
            <a:r>
              <a:rPr lang="en-US" altLang="zh-CN" dirty="0" smtClean="0"/>
              <a:t>API</a:t>
            </a:r>
            <a:endParaRPr lang="en-US" altLang="zh-CN" dirty="0"/>
          </a:p>
          <a:p>
            <a:pPr lvl="1"/>
            <a:r>
              <a:rPr lang="zh-CN" altLang="en-US" dirty="0" smtClean="0"/>
              <a:t>索引分片收缩</a:t>
            </a:r>
            <a:endParaRPr lang="en-US" altLang="zh-CN" dirty="0"/>
          </a:p>
          <a:p>
            <a:pPr lvl="1"/>
            <a:endParaRPr lang="en-US" altLang="zh-CN" dirty="0"/>
          </a:p>
          <a:p>
            <a:r>
              <a:rPr lang="en-US" altLang="zh-CN" dirty="0" smtClean="0"/>
              <a:t>Rollover </a:t>
            </a:r>
            <a:r>
              <a:rPr lang="en-US" altLang="zh-CN" dirty="0"/>
              <a:t>API</a:t>
            </a:r>
            <a:endParaRPr lang="en-US" altLang="zh-CN" dirty="0"/>
          </a:p>
          <a:p>
            <a:pPr lvl="1"/>
            <a:r>
              <a:rPr lang="zh-CN" altLang="en-US" dirty="0" smtClean="0"/>
              <a:t>索引自动拆分</a:t>
            </a:r>
            <a:endParaRPr lang="en-US" altLang="zh-CN" dirty="0"/>
          </a:p>
          <a:p>
            <a:endParaRPr kumimoji="1" lang="zh-CN" altLang="en-US" dirty="0"/>
          </a:p>
        </p:txBody>
      </p:sp>
      <p:sp>
        <p:nvSpPr>
          <p:cNvPr id="7" name="文本占位符 6"/>
          <p:cNvSpPr>
            <a:spLocks noGrp="1"/>
          </p:cNvSpPr>
          <p:nvPr>
            <p:ph type="body" idx="2"/>
          </p:nvPr>
        </p:nvSpPr>
        <p:spPr/>
        <p:txBody>
          <a:bodyPr/>
          <a:lstStyle/>
          <a:p>
            <a:endParaRPr kumimoji="1" lang="zh-CN" altLang="en-US"/>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499881" y="1219200"/>
            <a:ext cx="8161348" cy="3497580"/>
          </a:xfrm>
          <a:prstGeom prst="rect">
            <a:avLst/>
          </a:prstGeom>
          <a:noFill/>
          <a:ln>
            <a:noFill/>
          </a:ln>
        </p:spPr>
      </p:pic>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948901" y="858894"/>
            <a:ext cx="5618927" cy="42994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kumimoji="1" lang="zh-CN" altLang="en-US" dirty="0"/>
          </a:p>
        </p:txBody>
      </p:sp>
      <p:sp>
        <p:nvSpPr>
          <p:cNvPr id="5" name="文本占位符 4"/>
          <p:cNvSpPr>
            <a:spLocks noGrp="1"/>
          </p:cNvSpPr>
          <p:nvPr>
            <p:ph type="body" idx="1"/>
          </p:nvPr>
        </p:nvSpPr>
        <p:spPr/>
        <p:txBody>
          <a:bodyPr/>
          <a:lstStyle/>
          <a:p>
            <a:endParaRPr kumimoji="1" lang="zh-CN" altLang="en-US"/>
          </a:p>
        </p:txBody>
      </p:sp>
      <p:sp>
        <p:nvSpPr>
          <p:cNvPr id="6" name="文本占位符 5"/>
          <p:cNvSpPr>
            <a:spLocks noGrp="1"/>
          </p:cNvSpPr>
          <p:nvPr>
            <p:ph type="body" idx="2"/>
          </p:nvPr>
        </p:nvSpPr>
        <p:spPr/>
        <p:txBody>
          <a:bodyPr/>
          <a:lstStyle/>
          <a:p>
            <a:endParaRPr kumimoji="1" lang="zh-CN" altLang="en-US"/>
          </a:p>
        </p:txBody>
      </p:sp>
      <p:pic>
        <p:nvPicPr>
          <p:cNvPr id="9" name="Favorite_5.0_Feature_16.mo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81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What’s</a:t>
            </a:r>
            <a:r>
              <a:rPr kumimoji="1" lang="en-US" altLang="zh-CN" dirty="0"/>
              <a:t> </a:t>
            </a:r>
            <a:r>
              <a:rPr kumimoji="1" lang="en-US" altLang="zh-CN" dirty="0" smtClean="0"/>
              <a:t>more</a:t>
            </a:r>
            <a:endParaRPr kumimoji="1" lang="zh-CN" altLang="en-US" dirty="0"/>
          </a:p>
        </p:txBody>
      </p:sp>
      <p:sp>
        <p:nvSpPr>
          <p:cNvPr id="5" name="文本占位符 4"/>
          <p:cNvSpPr>
            <a:spLocks noGrp="1"/>
          </p:cNvSpPr>
          <p:nvPr>
            <p:ph type="body" idx="1"/>
          </p:nvPr>
        </p:nvSpPr>
        <p:spPr>
          <a:xfrm>
            <a:off x="343942" y="866505"/>
            <a:ext cx="7961867" cy="3497580"/>
          </a:xfrm>
        </p:spPr>
        <p:txBody>
          <a:bodyPr/>
          <a:lstStyle/>
          <a:p>
            <a:r>
              <a:rPr lang="en-US" altLang="zh-CN" sz="1400" dirty="0"/>
              <a:t>Ingest Node</a:t>
            </a:r>
            <a:r>
              <a:rPr lang="zh-CN" altLang="zh-CN" sz="1400" dirty="0"/>
              <a:t> </a:t>
            </a:r>
            <a:endParaRPr lang="en-US" altLang="zh-CN" sz="1400" dirty="0" smtClean="0"/>
          </a:p>
          <a:p>
            <a:r>
              <a:rPr lang="en-US" altLang="zh-CN" sz="1400" dirty="0" smtClean="0"/>
              <a:t>Java Rest Client</a:t>
            </a:r>
            <a:r>
              <a:rPr lang="zh-CN" altLang="zh-CN" sz="1400" dirty="0" smtClean="0"/>
              <a:t> </a:t>
            </a:r>
            <a:endParaRPr lang="en-US" altLang="zh-CN" sz="1100" dirty="0" smtClean="0"/>
          </a:p>
          <a:p>
            <a:r>
              <a:rPr lang="en-US" altLang="zh-CN" sz="1400" dirty="0" smtClean="0"/>
              <a:t>Text</a:t>
            </a:r>
            <a:r>
              <a:rPr lang="en-US" altLang="zh-CN" sz="1400" dirty="0"/>
              <a:t>/Keyword to Replace Strings</a:t>
            </a:r>
            <a:endParaRPr lang="en-US" altLang="zh-CN" sz="1400" dirty="0"/>
          </a:p>
          <a:p>
            <a:r>
              <a:rPr lang="en-US" altLang="zh-CN" sz="1400" dirty="0"/>
              <a:t>Instant </a:t>
            </a:r>
            <a:r>
              <a:rPr lang="en-US" altLang="zh-CN" sz="1400" dirty="0" smtClean="0"/>
              <a:t>aggregations</a:t>
            </a:r>
            <a:endParaRPr lang="en-US" altLang="zh-CN" sz="1400" dirty="0" smtClean="0"/>
          </a:p>
          <a:p>
            <a:pPr lvl="1"/>
            <a:r>
              <a:rPr lang="en-US" altLang="zh-CN" sz="1100" dirty="0" smtClean="0"/>
              <a:t>Date</a:t>
            </a:r>
            <a:r>
              <a:rPr lang="zh-CN" altLang="en-US" sz="1100" dirty="0" smtClean="0"/>
              <a:t> </a:t>
            </a:r>
            <a:r>
              <a:rPr lang="en-US" altLang="zh-CN" sz="1100" dirty="0" smtClean="0"/>
              <a:t>queries(aggregations)</a:t>
            </a:r>
            <a:r>
              <a:rPr lang="zh-CN" altLang="en-US" sz="1100" dirty="0" smtClean="0"/>
              <a:t> </a:t>
            </a:r>
            <a:r>
              <a:rPr lang="en-US" altLang="zh-CN" sz="1100" dirty="0" smtClean="0"/>
              <a:t>now</a:t>
            </a:r>
            <a:r>
              <a:rPr lang="zh-CN" altLang="en-US" sz="1100" dirty="0" smtClean="0"/>
              <a:t> </a:t>
            </a:r>
            <a:r>
              <a:rPr lang="en-US" altLang="zh-CN" sz="1100" dirty="0" smtClean="0"/>
              <a:t>cacheable</a:t>
            </a:r>
            <a:endParaRPr lang="en-US" altLang="zh-CN" sz="900" dirty="0" smtClean="0"/>
          </a:p>
          <a:p>
            <a:r>
              <a:rPr lang="en-US" altLang="zh-CN" sz="1400" dirty="0"/>
              <a:t>Search After</a:t>
            </a:r>
            <a:r>
              <a:rPr lang="zh-CN" altLang="zh-CN" sz="1400" dirty="0"/>
              <a:t> </a:t>
            </a:r>
            <a:r>
              <a:rPr lang="zh-CN" altLang="en-US" sz="1400" dirty="0" smtClean="0"/>
              <a:t>（</a:t>
            </a:r>
            <a:r>
              <a:rPr lang="en-US" altLang="zh-CN" sz="1400" dirty="0" smtClean="0"/>
              <a:t>deep</a:t>
            </a:r>
            <a:r>
              <a:rPr lang="zh-CN" altLang="en-US" sz="1400" dirty="0" smtClean="0"/>
              <a:t> </a:t>
            </a:r>
            <a:r>
              <a:rPr lang="en-US" altLang="zh-CN" sz="1400" dirty="0" smtClean="0"/>
              <a:t>paging</a:t>
            </a:r>
            <a:r>
              <a:rPr lang="zh-CN" altLang="en-US" sz="1400" dirty="0" smtClean="0"/>
              <a:t>）</a:t>
            </a:r>
            <a:endParaRPr lang="en-US" altLang="zh-CN" sz="1400" dirty="0" smtClean="0"/>
          </a:p>
          <a:p>
            <a:r>
              <a:rPr lang="en-US" altLang="zh-CN" sz="1400" dirty="0"/>
              <a:t>Wait for refresh</a:t>
            </a:r>
            <a:r>
              <a:rPr lang="zh-CN" altLang="zh-CN" sz="1400" dirty="0"/>
              <a:t> </a:t>
            </a:r>
            <a:r>
              <a:rPr lang="zh-CN" altLang="en-US" sz="1400" dirty="0" smtClean="0"/>
              <a:t>（</a:t>
            </a:r>
            <a:r>
              <a:rPr lang="en-US" altLang="zh-CN" sz="1400" dirty="0" smtClean="0"/>
              <a:t>document</a:t>
            </a:r>
            <a:r>
              <a:rPr lang="zh-CN" altLang="en-US" sz="1400" dirty="0" smtClean="0"/>
              <a:t> </a:t>
            </a:r>
            <a:r>
              <a:rPr lang="en-US" altLang="zh-CN" sz="1400" dirty="0" smtClean="0"/>
              <a:t>level</a:t>
            </a:r>
            <a:r>
              <a:rPr lang="zh-CN" altLang="en-US" sz="1400" dirty="0" smtClean="0"/>
              <a:t> </a:t>
            </a:r>
            <a:r>
              <a:rPr lang="en-US" altLang="zh-CN" sz="1400" dirty="0" smtClean="0"/>
              <a:t>refresh</a:t>
            </a:r>
            <a:r>
              <a:rPr lang="zh-CN" altLang="en-US" sz="1400" dirty="0" smtClean="0"/>
              <a:t>）</a:t>
            </a:r>
            <a:endParaRPr lang="en-US" altLang="zh-CN" sz="1400" dirty="0"/>
          </a:p>
          <a:p>
            <a:r>
              <a:rPr lang="en-US" altLang="zh-CN" sz="1400" dirty="0"/>
              <a:t>Settings </a:t>
            </a:r>
            <a:r>
              <a:rPr lang="en-US" altLang="zh-CN" sz="1400" dirty="0" smtClean="0"/>
              <a:t>Validation</a:t>
            </a:r>
            <a:r>
              <a:rPr lang="zh-CN" altLang="en-US" sz="1400" dirty="0" smtClean="0"/>
              <a:t> </a:t>
            </a:r>
            <a:r>
              <a:rPr lang="en-US" altLang="zh-CN" sz="1400" dirty="0" smtClean="0"/>
              <a:t>&amp;</a:t>
            </a:r>
            <a:r>
              <a:rPr lang="zh-CN" altLang="en-US" sz="1400" dirty="0" smtClean="0"/>
              <a:t> </a:t>
            </a:r>
            <a:r>
              <a:rPr lang="en-US" altLang="zh-CN" sz="1400" dirty="0" smtClean="0"/>
              <a:t>Safety in </a:t>
            </a:r>
            <a:r>
              <a:rPr lang="en-US" altLang="zh-CN" sz="1400" dirty="0"/>
              <a:t>production</a:t>
            </a:r>
            <a:endParaRPr lang="en-US" altLang="zh-CN" sz="1400" dirty="0"/>
          </a:p>
          <a:p>
            <a:r>
              <a:rPr lang="en-US" altLang="zh-CN" sz="1400" dirty="0" err="1"/>
              <a:t>I</a:t>
            </a:r>
            <a:r>
              <a:rPr lang="en-US" altLang="zh-CN" sz="1400" dirty="0" err="1" smtClean="0"/>
              <a:t>ndexName</a:t>
            </a:r>
            <a:r>
              <a:rPr lang="zh-CN" altLang="en-US" sz="1400" dirty="0" smtClean="0"/>
              <a:t> </a:t>
            </a:r>
            <a:r>
              <a:rPr lang="en-US" altLang="zh-CN" sz="1400" dirty="0" smtClean="0"/>
              <a:t>-&gt;</a:t>
            </a:r>
            <a:r>
              <a:rPr lang="zh-CN" altLang="en-US" sz="1400" dirty="0" smtClean="0"/>
              <a:t> </a:t>
            </a:r>
            <a:r>
              <a:rPr lang="en-US" altLang="zh-CN" sz="1400" dirty="0" smtClean="0"/>
              <a:t>UUID</a:t>
            </a:r>
            <a:endParaRPr lang="en-US" altLang="zh-CN" sz="1400" dirty="0" smtClean="0"/>
          </a:p>
          <a:p>
            <a:r>
              <a:rPr lang="en-US" altLang="zh-CN" sz="1400" dirty="0" err="1" smtClean="0"/>
              <a:t>Depreated</a:t>
            </a:r>
            <a:r>
              <a:rPr lang="zh-CN" altLang="en-US" sz="1400" dirty="0" smtClean="0"/>
              <a:t> </a:t>
            </a:r>
            <a:r>
              <a:rPr kumimoji="1" lang="en-US" altLang="zh-CN" sz="1400" dirty="0" smtClean="0"/>
              <a:t>logging</a:t>
            </a:r>
            <a:endParaRPr kumimoji="1" lang="en-US" altLang="zh-CN" sz="1400" dirty="0" smtClean="0"/>
          </a:p>
          <a:p>
            <a:r>
              <a:rPr lang="en-US" altLang="zh-CN" sz="1400" dirty="0" smtClean="0"/>
              <a:t>HDFS</a:t>
            </a:r>
            <a:r>
              <a:rPr lang="zh-CN" altLang="en-US" sz="1400" dirty="0" smtClean="0"/>
              <a:t> </a:t>
            </a:r>
            <a:r>
              <a:rPr lang="en-US" altLang="zh-CN" sz="1400" dirty="0"/>
              <a:t>Snapshot/Restore</a:t>
            </a:r>
            <a:r>
              <a:rPr lang="zh-CN" altLang="zh-CN" sz="1400" dirty="0"/>
              <a:t> </a:t>
            </a:r>
            <a:r>
              <a:rPr lang="en-US" altLang="zh-CN" sz="1400" dirty="0" smtClean="0"/>
              <a:t>/</a:t>
            </a:r>
            <a:r>
              <a:rPr lang="zh-CN" altLang="zh-CN" sz="1400" dirty="0" smtClean="0"/>
              <a:t> </a:t>
            </a:r>
            <a:r>
              <a:rPr lang="en-US" altLang="zh-CN" sz="1400" dirty="0" smtClean="0"/>
              <a:t>Delete</a:t>
            </a:r>
            <a:r>
              <a:rPr lang="en-US" altLang="zh-CN" sz="1400" dirty="0"/>
              <a:t>-by-query</a:t>
            </a:r>
            <a:r>
              <a:rPr lang="zh-CN" altLang="zh-CN" sz="1400" dirty="0"/>
              <a:t> </a:t>
            </a:r>
            <a:r>
              <a:rPr lang="en-US" altLang="zh-CN" sz="1400" dirty="0" smtClean="0"/>
              <a:t>/</a:t>
            </a:r>
            <a:r>
              <a:rPr lang="zh-CN" altLang="en-US" sz="1400" dirty="0" smtClean="0"/>
              <a:t> </a:t>
            </a:r>
            <a:r>
              <a:rPr lang="en-US" altLang="zh-CN" sz="1400" dirty="0"/>
              <a:t>Update-by-query</a:t>
            </a:r>
            <a:r>
              <a:rPr lang="zh-CN" altLang="zh-CN" sz="1400" dirty="0"/>
              <a:t> </a:t>
            </a:r>
            <a:r>
              <a:rPr lang="zh-CN" altLang="en-US" sz="1400" dirty="0" smtClean="0"/>
              <a:t> </a:t>
            </a:r>
            <a:r>
              <a:rPr lang="en-US" altLang="zh-CN" sz="1400" dirty="0" smtClean="0"/>
              <a:t>move</a:t>
            </a:r>
            <a:r>
              <a:rPr lang="zh-CN" altLang="en-US" sz="1400" dirty="0" smtClean="0"/>
              <a:t>  </a:t>
            </a:r>
            <a:r>
              <a:rPr lang="en-US" altLang="zh-CN" sz="1400" dirty="0" smtClean="0"/>
              <a:t>to</a:t>
            </a:r>
            <a:r>
              <a:rPr lang="zh-CN" altLang="en-US" sz="1400" dirty="0" smtClean="0"/>
              <a:t> </a:t>
            </a:r>
            <a:r>
              <a:rPr lang="en-US" altLang="zh-CN" sz="1400" dirty="0" smtClean="0"/>
              <a:t>core</a:t>
            </a:r>
            <a:endParaRPr lang="en-US" altLang="zh-CN" sz="1400" dirty="0" smtClean="0"/>
          </a:p>
          <a:p>
            <a:r>
              <a:rPr lang="en-US" altLang="zh-CN" sz="1400" dirty="0"/>
              <a:t>BM25</a:t>
            </a:r>
            <a:r>
              <a:rPr lang="zh-CN" altLang="zh-CN" sz="1400" dirty="0"/>
              <a:t> </a:t>
            </a:r>
            <a:endParaRPr kumimoji="1" lang="zh-CN" altLang="en-US" sz="1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 name="Shape 2449"/>
          <p:cNvSpPr/>
          <p:nvPr/>
        </p:nvSpPr>
        <p:spPr>
          <a:xfrm>
            <a:off x="286251" y="3546870"/>
            <a:ext cx="936611" cy="507829"/>
          </a:xfrm>
          <a:prstGeom prst="rect">
            <a:avLst/>
          </a:prstGeom>
          <a:ln w="12700">
            <a:noFill/>
            <a:miter lim="400000"/>
          </a:ln>
        </p:spPr>
        <p:txBody>
          <a:bodyPr wrap="square" lIns="121919" tIns="121919" rIns="121919" bIns="121919">
            <a:spAutoFit/>
          </a:bodyPr>
          <a:lstStyle/>
          <a:p>
            <a:pPr defTabSz="456565"/>
            <a:r>
              <a:rPr sz="1700" dirty="0">
                <a:solidFill>
                  <a:schemeClr val="accent3"/>
                </a:solidFill>
                <a:latin typeface="Avenir Black"/>
                <a:ea typeface="Avenir Black"/>
                <a:cs typeface="Avenir Black"/>
              </a:rPr>
              <a:t>Ingest</a:t>
            </a:r>
            <a:endParaRPr sz="1700" dirty="0">
              <a:solidFill>
                <a:schemeClr val="accent3"/>
              </a:solidFill>
              <a:latin typeface="Avenir Black"/>
              <a:ea typeface="Avenir Black"/>
              <a:cs typeface="Avenir Black"/>
            </a:endParaRPr>
          </a:p>
        </p:txBody>
      </p:sp>
      <p:sp>
        <p:nvSpPr>
          <p:cNvPr id="2450" name="Shape 2450"/>
          <p:cNvSpPr/>
          <p:nvPr/>
        </p:nvSpPr>
        <p:spPr>
          <a:xfrm>
            <a:off x="286252" y="2577080"/>
            <a:ext cx="1625531" cy="769439"/>
          </a:xfrm>
          <a:prstGeom prst="rect">
            <a:avLst/>
          </a:prstGeom>
          <a:ln w="12700">
            <a:noFill/>
            <a:miter lim="400000"/>
          </a:ln>
        </p:spPr>
        <p:txBody>
          <a:bodyPr wrap="squar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Store,</a:t>
            </a:r>
            <a:r>
              <a:rPr lang="en-US" sz="1700" dirty="0">
                <a:solidFill>
                  <a:schemeClr val="accent3"/>
                </a:solidFill>
              </a:rPr>
              <a:t> </a:t>
            </a:r>
            <a:r>
              <a:rPr sz="1700" dirty="0">
                <a:solidFill>
                  <a:schemeClr val="accent3"/>
                </a:solidFill>
              </a:rPr>
              <a:t>Index,</a:t>
            </a:r>
            <a:endParaRPr lang="en-US" sz="1700" dirty="0">
              <a:solidFill>
                <a:schemeClr val="accent3"/>
              </a:solidFill>
            </a:endParaRPr>
          </a:p>
          <a:p>
            <a:pPr defTabSz="456565">
              <a:defRPr sz="6400">
                <a:latin typeface="Avenir Black"/>
                <a:ea typeface="Avenir Black"/>
                <a:cs typeface="Avenir Black"/>
                <a:sym typeface="Avenir Black"/>
              </a:defRPr>
            </a:pPr>
            <a:r>
              <a:rPr lang="en-US" sz="1700" dirty="0">
                <a:solidFill>
                  <a:schemeClr val="accent3"/>
                </a:solidFill>
              </a:rPr>
              <a:t>&amp; </a:t>
            </a:r>
            <a:r>
              <a:rPr sz="1700" dirty="0">
                <a:solidFill>
                  <a:schemeClr val="accent3"/>
                </a:solidFill>
              </a:rPr>
              <a:t>Analyze</a:t>
            </a:r>
            <a:endParaRPr sz="1700" dirty="0">
              <a:solidFill>
                <a:schemeClr val="accent3"/>
              </a:solidFill>
            </a:endParaRPr>
          </a:p>
        </p:txBody>
      </p:sp>
      <p:sp>
        <p:nvSpPr>
          <p:cNvPr id="2451" name="Shape 2451"/>
          <p:cNvSpPr/>
          <p:nvPr/>
        </p:nvSpPr>
        <p:spPr>
          <a:xfrm>
            <a:off x="286244" y="1615909"/>
            <a:ext cx="1166418" cy="769439"/>
          </a:xfrm>
          <a:prstGeom prst="rect">
            <a:avLst/>
          </a:prstGeom>
          <a:ln w="12700">
            <a:noFill/>
            <a:miter lim="400000"/>
          </a:ln>
        </p:spPr>
        <p:txBody>
          <a:bodyPr wrap="non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User</a:t>
            </a:r>
            <a:endParaRPr sz="1700" dirty="0">
              <a:solidFill>
                <a:schemeClr val="accent3"/>
              </a:solidFill>
            </a:endParaRPr>
          </a:p>
          <a:p>
            <a:pPr defTabSz="456565">
              <a:defRPr sz="6400">
                <a:latin typeface="Avenir Black"/>
                <a:ea typeface="Avenir Black"/>
                <a:cs typeface="Avenir Black"/>
                <a:sym typeface="Avenir Black"/>
              </a:defRPr>
            </a:pPr>
            <a:r>
              <a:rPr sz="1700" dirty="0">
                <a:solidFill>
                  <a:schemeClr val="accent3"/>
                </a:solidFill>
              </a:rPr>
              <a:t>Interface</a:t>
            </a:r>
            <a:endParaRPr sz="1700" dirty="0">
              <a:solidFill>
                <a:schemeClr val="accent3"/>
              </a:solidFill>
            </a:endParaRPr>
          </a:p>
        </p:txBody>
      </p:sp>
      <p:sp>
        <p:nvSpPr>
          <p:cNvPr id="2452" name="Shape 2452"/>
          <p:cNvSpPr/>
          <p:nvPr/>
        </p:nvSpPr>
        <p:spPr>
          <a:xfrm>
            <a:off x="1889585" y="1576839"/>
            <a:ext cx="6149864" cy="827166"/>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5" name="Shape 2455"/>
          <p:cNvSpPr/>
          <p:nvPr/>
        </p:nvSpPr>
        <p:spPr>
          <a:xfrm>
            <a:off x="1892254" y="2508535"/>
            <a:ext cx="6147203" cy="878996"/>
          </a:xfrm>
          <a:prstGeom prst="rect">
            <a:avLst/>
          </a:prstGeom>
          <a:no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8" name="Shape 2458"/>
          <p:cNvSpPr/>
          <p:nvPr/>
        </p:nvSpPr>
        <p:spPr>
          <a:xfrm>
            <a:off x="1889593" y="3504763"/>
            <a:ext cx="3011861" cy="687090"/>
          </a:xfrm>
          <a:prstGeom prst="rect">
            <a:avLst/>
          </a:prstGeom>
          <a:solidFill>
            <a:schemeClr val="accent1"/>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sp>
        <p:nvSpPr>
          <p:cNvPr id="2461" name="Shape 2461"/>
          <p:cNvSpPr/>
          <p:nvPr/>
        </p:nvSpPr>
        <p:spPr>
          <a:xfrm>
            <a:off x="5060207" y="3496825"/>
            <a:ext cx="2979242" cy="695030"/>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pic>
        <p:nvPicPr>
          <p:cNvPr id="6" name="图片 5" descr="Beats-Logos-Color-H.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45329" y="3476639"/>
            <a:ext cx="1637526" cy="777150"/>
          </a:xfrm>
          <a:prstGeom prst="rect">
            <a:avLst/>
          </a:prstGeom>
          <a:noFill/>
        </p:spPr>
      </p:pic>
      <p:pic>
        <p:nvPicPr>
          <p:cNvPr id="7" name="图片 6" descr="Elasticsearch-Logo-Color-H.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46" y="2545338"/>
            <a:ext cx="3163000" cy="842192"/>
          </a:xfrm>
          <a:prstGeom prst="rect">
            <a:avLst/>
          </a:prstGeom>
        </p:spPr>
      </p:pic>
      <p:pic>
        <p:nvPicPr>
          <p:cNvPr id="8" name="图片 7" descr="Kibana-Logo-Color-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0328" y="1513560"/>
            <a:ext cx="2173799" cy="991921"/>
          </a:xfrm>
          <a:prstGeom prst="rect">
            <a:avLst/>
          </a:prstGeom>
        </p:spPr>
      </p:pic>
      <p:pic>
        <p:nvPicPr>
          <p:cNvPr id="9" name="图片 8" descr="Logstash-Logos-Color-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0458" y="3423161"/>
            <a:ext cx="2152250" cy="847401"/>
          </a:xfrm>
          <a:prstGeom prst="rect">
            <a:avLst/>
          </a:prstGeom>
          <a:noFill/>
        </p:spPr>
      </p:pic>
      <p:sp>
        <p:nvSpPr>
          <p:cNvPr id="3" name="标题 2"/>
          <p:cNvSpPr>
            <a:spLocks noGrp="1"/>
          </p:cNvSpPr>
          <p:nvPr>
            <p:ph type="title"/>
          </p:nvPr>
        </p:nvSpPr>
        <p:spPr/>
        <p:txBody>
          <a:bodyPr/>
          <a:lstStyle/>
          <a:p>
            <a:r>
              <a:rPr lang="en-US" altLang="zh-CN" dirty="0" smtClean="0"/>
              <a:t>The “</a:t>
            </a:r>
            <a:r>
              <a:rPr lang="en-US" altLang="zh-CN" dirty="0" smtClean="0">
                <a:solidFill>
                  <a:schemeClr val="accent3"/>
                </a:solidFill>
              </a:rPr>
              <a:t>Elastic Stack</a:t>
            </a:r>
            <a:r>
              <a:rPr lang="en-US" altLang="zh-CN" dirty="0" smtClean="0"/>
              <a:t>”</a:t>
            </a:r>
            <a:endParaRPr kumimoji="1" lang="zh-CN" altLang="en-US" dirty="0"/>
          </a:p>
        </p:txBody>
      </p:sp>
      <p:sp>
        <p:nvSpPr>
          <p:cNvPr id="22" name="Shape 2452"/>
          <p:cNvSpPr/>
          <p:nvPr/>
        </p:nvSpPr>
        <p:spPr>
          <a:xfrm>
            <a:off x="8180551" y="1576841"/>
            <a:ext cx="755720" cy="2615013"/>
          </a:xfrm>
          <a:prstGeom prst="rect">
            <a:avLst/>
          </a:prstGeom>
          <a:solidFill>
            <a:schemeClr val="bg1">
              <a:lumMod val="20000"/>
              <a:lumOff val="80000"/>
            </a:schemeClr>
          </a:solidFill>
          <a:ln w="19050" cap="flat" cmpd="sng">
            <a:solidFill>
              <a:srgbClr val="3EBEB0"/>
            </a:solidFill>
            <a:prstDash val="dash"/>
            <a:round/>
          </a:ln>
          <a:effectLst/>
        </p:spPr>
        <p:txBody>
          <a:bodyPr vert="vert"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r>
              <a:rPr lang="zh-CN" altLang="en-US" sz="2000" dirty="0" smtClean="0">
                <a:solidFill>
                  <a:srgbClr val="E9478B"/>
                </a:solidFill>
              </a:rPr>
              <a:t>         </a:t>
            </a:r>
            <a:r>
              <a:rPr lang="en-US" altLang="zh-CN" sz="2000" dirty="0" smtClean="0">
                <a:solidFill>
                  <a:schemeClr val="bg2"/>
                </a:solidFill>
              </a:rPr>
              <a:t>Extensions</a:t>
            </a:r>
            <a:endParaRPr sz="2000" dirty="0">
              <a:solidFill>
                <a:schemeClr val="bg2"/>
              </a:solidFill>
            </a:endParaRPr>
          </a:p>
        </p:txBody>
      </p:sp>
      <p:pic>
        <p:nvPicPr>
          <p:cNvPr id="11" name="图片 10"/>
          <p:cNvPicPr>
            <a:picLocks noChangeAspect="1"/>
          </p:cNvPicPr>
          <p:nvPr/>
        </p:nvPicPr>
        <p:blipFill>
          <a:blip r:embed="rId5"/>
          <a:stretch>
            <a:fillRect/>
          </a:stretch>
        </p:blipFill>
        <p:spPr>
          <a:xfrm>
            <a:off x="8258949" y="1874780"/>
            <a:ext cx="583269" cy="5832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eft Brace 44"/>
          <p:cNvSpPr/>
          <p:nvPr/>
        </p:nvSpPr>
        <p:spPr>
          <a:xfrm flipH="1">
            <a:off x="2970405" y="1344657"/>
            <a:ext cx="693971" cy="2908162"/>
          </a:xfrm>
          <a:prstGeom prst="leftBrace">
            <a:avLst>
              <a:gd name="adj1" fmla="val 98656"/>
              <a:gd name="adj2" fmla="val 50000"/>
            </a:avLst>
          </a:prstGeom>
          <a:ln w="2032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venir Book"/>
            </a:endParaRPr>
          </a:p>
        </p:txBody>
      </p:sp>
      <p:sp>
        <p:nvSpPr>
          <p:cNvPr id="37" name="Content Placeholder 3"/>
          <p:cNvSpPr txBox="1"/>
          <p:nvPr/>
        </p:nvSpPr>
        <p:spPr>
          <a:xfrm>
            <a:off x="763859" y="1074940"/>
            <a:ext cx="2360753" cy="3779268"/>
          </a:xfrm>
          <a:prstGeom prst="rect">
            <a:avLst/>
          </a:prstGeom>
        </p:spPr>
        <p:txBody>
          <a:bodyPr lIns="63993" tIns="31996" rIns="63993" bIns="31996"/>
          <a:lstStyle>
            <a:lvl1pPr marL="342900" indent="-342900" algn="l" defTabSz="456565" rtl="0" eaLnBrk="1" latinLnBrk="0" hangingPunct="1">
              <a:spcBef>
                <a:spcPct val="20000"/>
              </a:spcBef>
              <a:buFont typeface="Arial" panose="020B0604020202020204"/>
              <a:buChar char="•"/>
              <a:defRPr sz="2400" b="0" i="0" kern="1200">
                <a:solidFill>
                  <a:schemeClr val="tx1"/>
                </a:solidFill>
                <a:latin typeface="Avenir Roman"/>
                <a:ea typeface="+mn-ea"/>
                <a:cs typeface="Avenir Roman"/>
              </a:defRPr>
            </a:lvl1pPr>
            <a:lvl2pPr marL="742950" indent="-285750" algn="l" defTabSz="456565" rtl="0" eaLnBrk="1" latinLnBrk="0" hangingPunct="1">
              <a:spcBef>
                <a:spcPct val="20000"/>
              </a:spcBef>
              <a:buFont typeface="Arial" panose="020B0604020202020204"/>
              <a:buChar char="–"/>
              <a:defRPr sz="2000" b="0" i="0" kern="1200">
                <a:solidFill>
                  <a:schemeClr val="tx1"/>
                </a:solidFill>
                <a:latin typeface="Avenir Roman"/>
                <a:ea typeface="+mn-ea"/>
                <a:cs typeface="Avenir Roman"/>
              </a:defRPr>
            </a:lvl2pPr>
            <a:lvl3pPr marL="1142365" indent="-228600" algn="l" defTabSz="456565" rtl="0" eaLnBrk="1" latinLnBrk="0" hangingPunct="1">
              <a:spcBef>
                <a:spcPct val="20000"/>
              </a:spcBef>
              <a:buFont typeface="Arial" panose="020B0604020202020204"/>
              <a:buChar char="•"/>
              <a:defRPr sz="1800" b="0" i="0" kern="1200">
                <a:solidFill>
                  <a:schemeClr val="tx1"/>
                </a:solidFill>
                <a:latin typeface="Avenir Roman"/>
                <a:ea typeface="+mn-ea"/>
                <a:cs typeface="Avenir Roman"/>
              </a:defRPr>
            </a:lvl3pPr>
            <a:lvl4pPr marL="1599565" indent="-228600" algn="l" defTabSz="456565" rtl="0" eaLnBrk="1" latinLnBrk="0" hangingPunct="1">
              <a:spcBef>
                <a:spcPct val="20000"/>
              </a:spcBef>
              <a:buFont typeface="Arial" panose="020B0604020202020204"/>
              <a:buChar char="–"/>
              <a:defRPr sz="1600" b="0" i="0" kern="1200">
                <a:solidFill>
                  <a:schemeClr val="tx1"/>
                </a:solidFill>
                <a:latin typeface="Avenir Roman"/>
                <a:ea typeface="+mn-ea"/>
                <a:cs typeface="Avenir Roman"/>
              </a:defRPr>
            </a:lvl4pPr>
            <a:lvl5pPr marL="2056765" indent="-228600" algn="l" defTabSz="456565" rtl="0" eaLnBrk="1" latinLnBrk="0" hangingPunct="1">
              <a:spcBef>
                <a:spcPct val="20000"/>
              </a:spcBef>
              <a:buFont typeface="Arial" panose="020B0604020202020204"/>
              <a:buChar char="»"/>
              <a:defRPr sz="1600" b="0" i="0" kern="1200">
                <a:solidFill>
                  <a:schemeClr val="tx1"/>
                </a:solidFill>
                <a:latin typeface="Avenir Roman"/>
                <a:ea typeface="+mn-ea"/>
                <a:cs typeface="Avenir Roman"/>
              </a:defRPr>
            </a:lvl5pPr>
            <a:lvl6pPr marL="2513965" indent="-228600" algn="l" defTabSz="456565" rtl="0" eaLnBrk="1" latinLnBrk="0" hangingPunct="1">
              <a:spcBef>
                <a:spcPct val="20000"/>
              </a:spcBef>
              <a:buFont typeface="Arial" panose="020B0604020202020204"/>
              <a:buChar char="•"/>
              <a:defRPr sz="1600" kern="1200">
                <a:solidFill>
                  <a:schemeClr val="tx1"/>
                </a:solidFill>
                <a:latin typeface="+mn-lt"/>
                <a:ea typeface="+mn-ea"/>
                <a:cs typeface="+mn-cs"/>
              </a:defRPr>
            </a:lvl6pPr>
            <a:lvl7pPr marL="2971165" indent="-228600" algn="l" defTabSz="456565" rtl="0" eaLnBrk="1" latinLnBrk="0" hangingPunct="1">
              <a:spcBef>
                <a:spcPct val="20000"/>
              </a:spcBef>
              <a:buFont typeface="Arial" panose="020B0604020202020204"/>
              <a:buChar char="•"/>
              <a:defRPr sz="1600" kern="1200">
                <a:solidFill>
                  <a:schemeClr val="tx1"/>
                </a:solidFill>
                <a:latin typeface="+mn-lt"/>
                <a:ea typeface="+mn-ea"/>
                <a:cs typeface="+mn-cs"/>
              </a:defRPr>
            </a:lvl7pPr>
            <a:lvl8pPr marL="3427730" indent="-228600" algn="l" defTabSz="456565" rtl="0" eaLnBrk="1" latinLnBrk="0" hangingPunct="1">
              <a:spcBef>
                <a:spcPct val="20000"/>
              </a:spcBef>
              <a:buFont typeface="Arial" panose="020B0604020202020204"/>
              <a:buChar char="•"/>
              <a:defRPr sz="1600" kern="1200">
                <a:solidFill>
                  <a:schemeClr val="tx1"/>
                </a:solidFill>
                <a:latin typeface="+mn-lt"/>
                <a:ea typeface="+mn-ea"/>
                <a:cs typeface="+mn-cs"/>
              </a:defRPr>
            </a:lvl8pPr>
            <a:lvl9pPr marL="3884930" indent="-228600" algn="l" defTabSz="456565" rtl="0" eaLnBrk="1" latinLnBrk="0" hangingPunct="1">
              <a:spcBef>
                <a:spcPct val="20000"/>
              </a:spcBef>
              <a:buFont typeface="Arial" panose="020B0604020202020204"/>
              <a:buChar char="•"/>
              <a:defRPr sz="1600" kern="1200">
                <a:solidFill>
                  <a:schemeClr val="tx1"/>
                </a:solidFill>
                <a:latin typeface="+mn-lt"/>
                <a:ea typeface="+mn-ea"/>
                <a:cs typeface="+mn-cs"/>
              </a:defRPr>
            </a:lvl9pPr>
          </a:lstStyle>
          <a:p>
            <a:pPr>
              <a:lnSpc>
                <a:spcPts val="3200"/>
              </a:lnSpc>
              <a:buFont typeface="Lucida Grande"/>
              <a:buChar char=" "/>
            </a:pPr>
            <a:r>
              <a:rPr lang="en-US" sz="1400" dirty="0" smtClean="0">
                <a:solidFill>
                  <a:schemeClr val="tx1">
                    <a:lumMod val="75000"/>
                    <a:lumOff val="25000"/>
                  </a:schemeClr>
                </a:solidFill>
                <a:latin typeface="Avenir Heavy"/>
                <a:cs typeface="Avenir Heavy"/>
              </a:rPr>
              <a:t>Logs</a:t>
            </a:r>
            <a:endParaRPr lang="en-US" sz="1400" dirty="0" smtClean="0">
              <a:solidFill>
                <a:schemeClr val="tx1">
                  <a:lumMod val="75000"/>
                  <a:lumOff val="25000"/>
                </a:schemeClr>
              </a:solidFill>
              <a:latin typeface="Avenir Heavy"/>
              <a:cs typeface="Avenir Heavy"/>
            </a:endParaRPr>
          </a:p>
          <a:p>
            <a:pPr>
              <a:lnSpc>
                <a:spcPts val="3200"/>
              </a:lnSpc>
              <a:buFont typeface="Lucida Grande"/>
              <a:buChar char=" "/>
            </a:pPr>
            <a:r>
              <a:rPr lang="en-US" sz="1400" dirty="0" smtClean="0">
                <a:solidFill>
                  <a:schemeClr val="tx1">
                    <a:lumMod val="75000"/>
                    <a:lumOff val="25000"/>
                  </a:schemeClr>
                </a:solidFill>
                <a:latin typeface="Avenir Heavy"/>
                <a:cs typeface="Avenir Heavy"/>
              </a:rPr>
              <a:t>Machine Data</a:t>
            </a:r>
            <a:endParaRPr lang="en-US" sz="1400" dirty="0" smtClean="0">
              <a:solidFill>
                <a:schemeClr val="tx1">
                  <a:lumMod val="75000"/>
                  <a:lumOff val="25000"/>
                </a:schemeClr>
              </a:solidFill>
              <a:latin typeface="Avenir Heavy"/>
              <a:cs typeface="Avenir Heavy"/>
            </a:endParaRPr>
          </a:p>
          <a:p>
            <a:pPr>
              <a:lnSpc>
                <a:spcPts val="3200"/>
              </a:lnSpc>
              <a:buFont typeface="Lucida Grande"/>
              <a:buChar char=" "/>
            </a:pPr>
            <a:r>
              <a:rPr lang="en-US" sz="1400" dirty="0" smtClean="0">
                <a:solidFill>
                  <a:schemeClr val="tx1">
                    <a:lumMod val="75000"/>
                    <a:lumOff val="25000"/>
                  </a:schemeClr>
                </a:solidFill>
                <a:latin typeface="Avenir Heavy"/>
                <a:cs typeface="Avenir Heavy"/>
              </a:rPr>
              <a:t>Databases</a:t>
            </a:r>
            <a:endParaRPr lang="en-US" sz="1400" dirty="0" smtClean="0">
              <a:solidFill>
                <a:schemeClr val="tx1">
                  <a:lumMod val="75000"/>
                  <a:lumOff val="25000"/>
                </a:schemeClr>
              </a:solidFill>
              <a:latin typeface="Avenir Heavy"/>
              <a:cs typeface="Avenir Heavy"/>
            </a:endParaRPr>
          </a:p>
          <a:p>
            <a:pPr>
              <a:lnSpc>
                <a:spcPts val="3200"/>
              </a:lnSpc>
              <a:buFont typeface="Lucida Grande"/>
              <a:buChar char=" "/>
            </a:pPr>
            <a:r>
              <a:rPr lang="en-US" sz="1400" dirty="0" smtClean="0">
                <a:solidFill>
                  <a:schemeClr val="tx1">
                    <a:lumMod val="75000"/>
                    <a:lumOff val="25000"/>
                  </a:schemeClr>
                </a:solidFill>
                <a:latin typeface="Avenir Heavy"/>
                <a:cs typeface="Avenir Heavy"/>
              </a:rPr>
              <a:t>Message Queues</a:t>
            </a:r>
            <a:endParaRPr lang="en-US" sz="1400" dirty="0" smtClean="0">
              <a:solidFill>
                <a:schemeClr val="tx1">
                  <a:lumMod val="75000"/>
                  <a:lumOff val="25000"/>
                </a:schemeClr>
              </a:solidFill>
              <a:latin typeface="Avenir Heavy"/>
              <a:cs typeface="Avenir Heavy"/>
            </a:endParaRPr>
          </a:p>
          <a:p>
            <a:pPr>
              <a:lnSpc>
                <a:spcPts val="3200"/>
              </a:lnSpc>
              <a:buFont typeface="Lucida Grande"/>
              <a:buChar char=" "/>
            </a:pPr>
            <a:r>
              <a:rPr lang="en-US" sz="1400" dirty="0" smtClean="0">
                <a:solidFill>
                  <a:schemeClr val="tx1">
                    <a:lumMod val="75000"/>
                    <a:lumOff val="25000"/>
                  </a:schemeClr>
                </a:solidFill>
                <a:latin typeface="Avenir Heavy"/>
                <a:cs typeface="Avenir Heavy"/>
              </a:rPr>
              <a:t>Social</a:t>
            </a:r>
            <a:endParaRPr lang="en-US" sz="1400" dirty="0" smtClean="0">
              <a:solidFill>
                <a:schemeClr val="tx1">
                  <a:lumMod val="75000"/>
                  <a:lumOff val="25000"/>
                </a:schemeClr>
              </a:solidFill>
              <a:latin typeface="Avenir Heavy"/>
              <a:cs typeface="Avenir Heavy"/>
            </a:endParaRPr>
          </a:p>
          <a:p>
            <a:pPr>
              <a:lnSpc>
                <a:spcPts val="3200"/>
              </a:lnSpc>
              <a:buFont typeface="Lucida Grande"/>
              <a:buChar char=" "/>
            </a:pPr>
            <a:r>
              <a:rPr lang="en-US" sz="1400" dirty="0" smtClean="0">
                <a:solidFill>
                  <a:schemeClr val="tx1">
                    <a:lumMod val="75000"/>
                    <a:lumOff val="25000"/>
                  </a:schemeClr>
                </a:solidFill>
                <a:latin typeface="Avenir Heavy"/>
                <a:cs typeface="Avenir Heavy"/>
              </a:rPr>
              <a:t>Web APIs</a:t>
            </a:r>
            <a:endParaRPr lang="en-US" sz="1400" dirty="0" smtClean="0">
              <a:solidFill>
                <a:schemeClr val="tx1">
                  <a:lumMod val="75000"/>
                  <a:lumOff val="25000"/>
                </a:schemeClr>
              </a:solidFill>
              <a:latin typeface="Avenir Heavy"/>
              <a:cs typeface="Avenir Heavy"/>
            </a:endParaRPr>
          </a:p>
          <a:p>
            <a:pPr>
              <a:lnSpc>
                <a:spcPts val="3200"/>
              </a:lnSpc>
              <a:buFont typeface="Lucida Grande"/>
              <a:buChar char=" "/>
            </a:pPr>
            <a:r>
              <a:rPr lang="en-US" sz="1400" dirty="0" smtClean="0">
                <a:solidFill>
                  <a:schemeClr val="tx1">
                    <a:lumMod val="75000"/>
                    <a:lumOff val="25000"/>
                  </a:schemeClr>
                </a:solidFill>
                <a:latin typeface="Avenir Heavy"/>
                <a:cs typeface="Avenir Heavy"/>
              </a:rPr>
              <a:t>Sensors</a:t>
            </a:r>
            <a:endParaRPr lang="en-US" sz="1600" dirty="0"/>
          </a:p>
        </p:txBody>
      </p:sp>
      <p:sp>
        <p:nvSpPr>
          <p:cNvPr id="3" name="Title 2"/>
          <p:cNvSpPr>
            <a:spLocks noGrp="1"/>
          </p:cNvSpPr>
          <p:nvPr>
            <p:ph type="title"/>
          </p:nvPr>
        </p:nvSpPr>
        <p:spPr/>
        <p:txBody>
          <a:bodyPr/>
          <a:lstStyle/>
          <a:p>
            <a:r>
              <a:rPr lang="en-US" dirty="0" smtClean="0"/>
              <a:t>Logstash: Collect from diverse </a:t>
            </a:r>
            <a:r>
              <a:rPr lang="en-US" dirty="0"/>
              <a:t>i</a:t>
            </a:r>
            <a:r>
              <a:rPr lang="en-US" dirty="0" smtClean="0"/>
              <a:t>nputs</a:t>
            </a:r>
            <a:endParaRPr lang="en-US" dirty="0"/>
          </a:p>
        </p:txBody>
      </p:sp>
      <p:sp>
        <p:nvSpPr>
          <p:cNvPr id="2" name="Slide Number Placeholder 1"/>
          <p:cNvSpPr>
            <a:spLocks noGrp="1"/>
          </p:cNvSpPr>
          <p:nvPr>
            <p:ph type="sldNum" sz="quarter" idx="4294967295"/>
          </p:nvPr>
        </p:nvSpPr>
        <p:spPr>
          <a:xfrm>
            <a:off x="8794750" y="4784726"/>
            <a:ext cx="349250" cy="227013"/>
          </a:xfrm>
          <a:prstGeom prst="rect">
            <a:avLst/>
          </a:prstGeom>
        </p:spPr>
        <p:txBody>
          <a:bodyPr/>
          <a:lstStyle/>
          <a:p>
            <a:fld id="{FD6E5157-5A16-F342-BBAB-DF816E9CD4C8}" type="slidenum">
              <a:rPr lang="en-US" smtClean="0"/>
            </a:fld>
            <a:endParaRPr lang="en-US" dirty="0"/>
          </a:p>
        </p:txBody>
      </p:sp>
      <p:sp>
        <p:nvSpPr>
          <p:cNvPr id="4" name="Content Placeholder 3"/>
          <p:cNvSpPr>
            <a:spLocks noGrp="1"/>
          </p:cNvSpPr>
          <p:nvPr>
            <p:ph sz="half" idx="4294967295"/>
          </p:nvPr>
        </p:nvSpPr>
        <p:spPr>
          <a:xfrm>
            <a:off x="5459418" y="1277939"/>
            <a:ext cx="3684587" cy="3117850"/>
          </a:xfrm>
        </p:spPr>
        <p:txBody>
          <a:bodyPr/>
          <a:lstStyle/>
          <a:p>
            <a:r>
              <a:rPr lang="en-US" sz="2000" dirty="0" smtClean="0"/>
              <a:t>Collects diverse sources</a:t>
            </a:r>
            <a:endParaRPr lang="en-US" sz="2000" dirty="0" smtClean="0"/>
          </a:p>
          <a:p>
            <a:pPr lvl="1"/>
            <a:r>
              <a:rPr lang="en-US" sz="1600" dirty="0" smtClean="0"/>
              <a:t>Logs + </a:t>
            </a:r>
            <a:r>
              <a:rPr lang="en-US" sz="1600" dirty="0"/>
              <a:t>m</a:t>
            </a:r>
            <a:r>
              <a:rPr lang="en-US" sz="1600" dirty="0" smtClean="0"/>
              <a:t>any others</a:t>
            </a:r>
            <a:endParaRPr lang="en-US" sz="1600" dirty="0" smtClean="0"/>
          </a:p>
          <a:p>
            <a:pPr lvl="1"/>
            <a:r>
              <a:rPr lang="en-US" sz="1600" dirty="0" smtClean="0"/>
              <a:t>Over </a:t>
            </a:r>
            <a:r>
              <a:rPr lang="en-US" altLang="zh-CN" sz="1600" dirty="0" smtClean="0"/>
              <a:t>200</a:t>
            </a:r>
            <a:r>
              <a:rPr lang="zh-CN" altLang="en-US" sz="1600" dirty="0" smtClean="0"/>
              <a:t> </a:t>
            </a:r>
            <a:r>
              <a:rPr lang="en-US" sz="1600" dirty="0" smtClean="0"/>
              <a:t>plugins</a:t>
            </a:r>
            <a:endParaRPr lang="en-US" sz="1600" dirty="0"/>
          </a:p>
          <a:p>
            <a:pPr lvl="1"/>
            <a:endParaRPr lang="en-US" sz="1600" dirty="0" smtClean="0"/>
          </a:p>
          <a:p>
            <a:r>
              <a:rPr lang="en-US" sz="2000" dirty="0" smtClean="0"/>
              <a:t>Connects with live </a:t>
            </a:r>
            <a:r>
              <a:rPr lang="en-US" sz="2000" dirty="0"/>
              <a:t>s</a:t>
            </a:r>
            <a:r>
              <a:rPr lang="en-US" sz="2000" dirty="0" smtClean="0"/>
              <a:t>treams</a:t>
            </a:r>
            <a:endParaRPr lang="en-US" sz="2000" dirty="0" smtClean="0"/>
          </a:p>
          <a:p>
            <a:pPr lvl="1"/>
            <a:r>
              <a:rPr lang="en-US" sz="1600" dirty="0" smtClean="0"/>
              <a:t>Real-Time data</a:t>
            </a:r>
            <a:endParaRPr lang="en-US" sz="1600" dirty="0" smtClean="0"/>
          </a:p>
          <a:p>
            <a:pPr lvl="1"/>
            <a:r>
              <a:rPr lang="en-US" sz="1600" dirty="0" smtClean="0"/>
              <a:t>Wire / Transaction data</a:t>
            </a:r>
            <a:endParaRPr lang="en-US" sz="1600" dirty="0" smtClean="0"/>
          </a:p>
          <a:p>
            <a:pPr lvl="1"/>
            <a:r>
              <a:rPr lang="en-US" sz="1600" dirty="0" smtClean="0"/>
              <a:t>Full-Packet Network Capture</a:t>
            </a:r>
            <a:endParaRPr lang="en-US" sz="1600" dirty="0" smtClean="0"/>
          </a:p>
        </p:txBody>
      </p:sp>
      <p:sp>
        <p:nvSpPr>
          <p:cNvPr id="5" name="Rounded Rectangle 4"/>
          <p:cNvSpPr/>
          <p:nvPr/>
        </p:nvSpPr>
        <p:spPr>
          <a:xfrm>
            <a:off x="461682" y="898072"/>
            <a:ext cx="2485763" cy="3711219"/>
          </a:xfrm>
          <a:prstGeom prst="roundRect">
            <a:avLst>
              <a:gd name="adj" fmla="val 9515"/>
            </a:avLst>
          </a:prstGeom>
          <a:noFill/>
          <a:ln w="762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1"/>
          <a:stretch>
            <a:fillRect/>
          </a:stretch>
        </p:blipFill>
        <p:spPr>
          <a:xfrm>
            <a:off x="655027" y="1215422"/>
            <a:ext cx="337545" cy="337545"/>
          </a:xfrm>
          <a:prstGeom prst="rect">
            <a:avLst/>
          </a:prstGeom>
        </p:spPr>
      </p:pic>
      <p:pic>
        <p:nvPicPr>
          <p:cNvPr id="20" name="Picture 19" descr="1428023905_twitter-128.png"/>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664078" y="2966390"/>
            <a:ext cx="338923" cy="338923"/>
          </a:xfrm>
          <a:prstGeom prst="rect">
            <a:avLst/>
          </a:prstGeom>
        </p:spPr>
      </p:pic>
      <p:grpSp>
        <p:nvGrpSpPr>
          <p:cNvPr id="28" name="Group 27"/>
          <p:cNvGrpSpPr/>
          <p:nvPr/>
        </p:nvGrpSpPr>
        <p:grpSpPr>
          <a:xfrm>
            <a:off x="666735" y="2600428"/>
            <a:ext cx="346885" cy="231865"/>
            <a:chOff x="303887" y="2317206"/>
            <a:chExt cx="582485" cy="389345"/>
          </a:xfrm>
        </p:grpSpPr>
        <p:sp>
          <p:nvSpPr>
            <p:cNvPr id="26" name="Can 25"/>
            <p:cNvSpPr/>
            <p:nvPr/>
          </p:nvSpPr>
          <p:spPr>
            <a:xfrm rot="5400000">
              <a:off x="400457" y="2220636"/>
              <a:ext cx="389345" cy="582485"/>
            </a:xfrm>
            <a:prstGeom prst="can">
              <a:avLst/>
            </a:prstGeom>
          </p:spPr>
          <p:style>
            <a:lnRef idx="2">
              <a:schemeClr val="dk1"/>
            </a:lnRef>
            <a:fillRef idx="1">
              <a:schemeClr val="lt1"/>
            </a:fillRef>
            <a:effectRef idx="0">
              <a:schemeClr val="dk1"/>
            </a:effectRef>
            <a:fontRef idx="minor">
              <a:schemeClr val="dk1"/>
            </a:fontRef>
          </p:style>
          <p:txBody>
            <a:bodyPr/>
            <a:lstStyle/>
            <a:p>
              <a:endParaRPr lang="en-US"/>
            </a:p>
          </p:txBody>
        </p:sp>
        <p:sp>
          <p:nvSpPr>
            <p:cNvPr id="27" name="Right Arrow 26"/>
            <p:cNvSpPr/>
            <p:nvPr/>
          </p:nvSpPr>
          <p:spPr>
            <a:xfrm>
              <a:off x="399143" y="2413640"/>
              <a:ext cx="308428" cy="2080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30" name="Picture 29" descr="1428024198_web_hosting-128.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20592" y="1608820"/>
            <a:ext cx="409614" cy="409614"/>
          </a:xfrm>
          <a:prstGeom prst="rect">
            <a:avLst/>
          </a:prstGeom>
        </p:spPr>
      </p:pic>
      <p:pic>
        <p:nvPicPr>
          <p:cNvPr id="9" name="Picture 8" descr="1426559519_data-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902" y="2103534"/>
            <a:ext cx="303594" cy="303594"/>
          </a:xfrm>
          <a:prstGeom prst="rect">
            <a:avLst/>
          </a:prstGeom>
        </p:spPr>
      </p:pic>
      <p:grpSp>
        <p:nvGrpSpPr>
          <p:cNvPr id="42" name="Group 41"/>
          <p:cNvGrpSpPr/>
          <p:nvPr/>
        </p:nvGrpSpPr>
        <p:grpSpPr>
          <a:xfrm>
            <a:off x="661769" y="3438863"/>
            <a:ext cx="368445" cy="269697"/>
            <a:chOff x="3362234" y="3922137"/>
            <a:chExt cx="892266" cy="653128"/>
          </a:xfrm>
        </p:grpSpPr>
        <p:sp>
          <p:nvSpPr>
            <p:cNvPr id="38" name="Rounded Rectangle 37"/>
            <p:cNvSpPr/>
            <p:nvPr/>
          </p:nvSpPr>
          <p:spPr>
            <a:xfrm>
              <a:off x="3362234" y="4163786"/>
              <a:ext cx="892266" cy="411479"/>
            </a:xfrm>
            <a:prstGeom prst="roundRect">
              <a:avLst>
                <a:gd name="adj" fmla="val 50000"/>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lstStyle/>
            <a:p>
              <a:endParaRPr lang="en-US"/>
            </a:p>
          </p:txBody>
        </p:sp>
        <p:sp>
          <p:nvSpPr>
            <p:cNvPr id="39" name="Rounded Rectangle 38"/>
            <p:cNvSpPr/>
            <p:nvPr/>
          </p:nvSpPr>
          <p:spPr>
            <a:xfrm>
              <a:off x="3532581" y="3994331"/>
              <a:ext cx="277420" cy="304248"/>
            </a:xfrm>
            <a:prstGeom prst="roundRect">
              <a:avLst>
                <a:gd name="adj" fmla="val 50000"/>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lstStyle/>
            <a:p>
              <a:endParaRPr lang="en-US"/>
            </a:p>
          </p:txBody>
        </p:sp>
        <p:sp>
          <p:nvSpPr>
            <p:cNvPr id="40" name="Rounded Rectangle 39"/>
            <p:cNvSpPr/>
            <p:nvPr/>
          </p:nvSpPr>
          <p:spPr>
            <a:xfrm>
              <a:off x="3716105" y="3922137"/>
              <a:ext cx="384182" cy="411479"/>
            </a:xfrm>
            <a:prstGeom prst="roundRect">
              <a:avLst>
                <a:gd name="adj" fmla="val 50000"/>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lstStyle/>
            <a:p>
              <a:endParaRPr lang="en-US"/>
            </a:p>
          </p:txBody>
        </p:sp>
        <p:sp>
          <p:nvSpPr>
            <p:cNvPr id="41" name="Left-Right Arrow 40"/>
            <p:cNvSpPr/>
            <p:nvPr/>
          </p:nvSpPr>
          <p:spPr>
            <a:xfrm>
              <a:off x="3628571" y="4207869"/>
              <a:ext cx="384629" cy="194541"/>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pic>
        <p:nvPicPr>
          <p:cNvPr id="43" name="Picture 42"/>
          <p:cNvPicPr>
            <a:picLocks noChangeAspect="1"/>
          </p:cNvPicPr>
          <p:nvPr/>
        </p:nvPicPr>
        <p:blipFill>
          <a:blip r:embed="rId7">
            <a:duotone>
              <a:schemeClr val="bg2">
                <a:shade val="45000"/>
                <a:satMod val="135000"/>
              </a:schemeClr>
              <a:prstClr val="white"/>
            </a:duotone>
          </a:blip>
          <a:stretch>
            <a:fillRect/>
          </a:stretch>
        </p:blipFill>
        <p:spPr>
          <a:xfrm>
            <a:off x="712083" y="3891666"/>
            <a:ext cx="335170" cy="335170"/>
          </a:xfrm>
          <a:prstGeom prst="rect">
            <a:avLst/>
          </a:prstGeom>
        </p:spPr>
      </p:pic>
      <p:sp>
        <p:nvSpPr>
          <p:cNvPr id="46" name="Flowchart: Extract 58"/>
          <p:cNvSpPr/>
          <p:nvPr/>
        </p:nvSpPr>
        <p:spPr>
          <a:xfrm rot="16200000" flipV="1">
            <a:off x="3476586" y="2668244"/>
            <a:ext cx="685800" cy="236802"/>
          </a:xfrm>
          <a:prstGeom prst="flowChartExtra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a:endParaRPr>
          </a:p>
        </p:txBody>
      </p:sp>
      <p:pic>
        <p:nvPicPr>
          <p:cNvPr id="7" name="图片 6" descr="Logstash-Logos-Color-V-s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4604" y="1552968"/>
            <a:ext cx="3086002" cy="2540410"/>
          </a:xfrm>
          <a:prstGeom prst="rect">
            <a:avLst/>
          </a:prstGeom>
        </p:spPr>
      </p:pic>
      <p:sp>
        <p:nvSpPr>
          <p:cNvPr id="23" name="文本框 22"/>
          <p:cNvSpPr txBox="1"/>
          <p:nvPr/>
        </p:nvSpPr>
        <p:spPr>
          <a:xfrm>
            <a:off x="3261393" y="4280407"/>
            <a:ext cx="4649830" cy="461665"/>
          </a:xfrm>
          <a:prstGeom prst="rect">
            <a:avLst/>
          </a:prstGeom>
          <a:noFill/>
        </p:spPr>
        <p:txBody>
          <a:bodyPr wrap="none" rtlCol="0">
            <a:spAutoFit/>
          </a:bodyPr>
          <a:lstStyle/>
          <a:p>
            <a:r>
              <a:rPr kumimoji="1" lang="en-US" altLang="zh-CN" sz="2400" dirty="0" smtClean="0">
                <a:solidFill>
                  <a:schemeClr val="accent4"/>
                </a:solidFill>
              </a:rPr>
              <a:t>http://</a:t>
            </a:r>
            <a:r>
              <a:rPr kumimoji="1" lang="en-US" altLang="zh-CN" sz="2400" dirty="0" err="1" smtClean="0">
                <a:solidFill>
                  <a:schemeClr val="accent4"/>
                </a:solidFill>
              </a:rPr>
              <a:t>github.com</a:t>
            </a:r>
            <a:r>
              <a:rPr kumimoji="1" lang="en-US" altLang="zh-CN" sz="2400" dirty="0" smtClean="0">
                <a:solidFill>
                  <a:schemeClr val="accent4"/>
                </a:solidFill>
              </a:rPr>
              <a:t>/elastic/</a:t>
            </a:r>
            <a:r>
              <a:rPr kumimoji="1" lang="en-US" altLang="zh-CN" sz="2400" dirty="0" err="1" smtClean="0">
                <a:solidFill>
                  <a:schemeClr val="accent4"/>
                </a:solidFill>
              </a:rPr>
              <a:t>logstash</a:t>
            </a:r>
            <a:endParaRPr kumimoji="1" lang="zh-CN" altLang="en-US" sz="2400" dirty="0">
              <a:solidFill>
                <a:schemeClr val="accent4"/>
              </a:solidFill>
            </a:endParaRPr>
          </a:p>
        </p:txBody>
      </p:sp>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Plugins</a:t>
            </a:r>
            <a:endParaRPr kumimoji="1" lang="zh-CN" altLang="en-US" dirty="0"/>
          </a:p>
        </p:txBody>
      </p:sp>
      <p:pic>
        <p:nvPicPr>
          <p:cNvPr id="3" name="图片 2"/>
          <p:cNvPicPr>
            <a:picLocks noChangeAspect="1"/>
          </p:cNvPicPr>
          <p:nvPr/>
        </p:nvPicPr>
        <p:blipFill>
          <a:blip r:embed="rId1"/>
          <a:stretch>
            <a:fillRect/>
          </a:stretch>
        </p:blipFill>
        <p:spPr>
          <a:xfrm>
            <a:off x="343942" y="858894"/>
            <a:ext cx="8305809" cy="4162863"/>
          </a:xfrm>
          <a:prstGeom prst="rect">
            <a:avLst/>
          </a:prstGeom>
        </p:spPr>
      </p:pic>
      <p:sp>
        <p:nvSpPr>
          <p:cNvPr id="4" name="矩形 3"/>
          <p:cNvSpPr/>
          <p:nvPr/>
        </p:nvSpPr>
        <p:spPr>
          <a:xfrm>
            <a:off x="3062211" y="397229"/>
            <a:ext cx="4572000" cy="923330"/>
          </a:xfrm>
          <a:prstGeom prst="rect">
            <a:avLst/>
          </a:prstGeom>
        </p:spPr>
        <p:txBody>
          <a:bodyPr>
            <a:spAutoFit/>
          </a:bodyPr>
          <a:lstStyle/>
          <a:p>
            <a:r>
              <a:rPr lang="en-US" altLang="zh-CN" dirty="0"/>
              <a:t>Kafka, HDFS,</a:t>
            </a:r>
            <a:endParaRPr lang="en-US" altLang="zh-CN" dirty="0"/>
          </a:p>
          <a:p>
            <a:r>
              <a:rPr lang="en-US" altLang="zh-CN" dirty="0" err="1"/>
              <a:t>Salesforce</a:t>
            </a:r>
            <a:r>
              <a:rPr lang="en-US" altLang="zh-CN" dirty="0"/>
              <a:t>, HTTP,</a:t>
            </a:r>
            <a:endParaRPr lang="en-US" altLang="zh-CN" b="1" dirty="0"/>
          </a:p>
          <a:p>
            <a:r>
              <a:rPr lang="en-US" altLang="zh-CN" b="1" dirty="0"/>
              <a:t>Oh my!</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New pipeline Architecture</a:t>
            </a:r>
            <a:endParaRPr kumimoji="1" lang="zh-CN" altLang="en-US" dirty="0"/>
          </a:p>
        </p:txBody>
      </p:sp>
      <p:pic>
        <p:nvPicPr>
          <p:cNvPr id="3" name="图片 2"/>
          <p:cNvPicPr>
            <a:picLocks noChangeAspect="1"/>
          </p:cNvPicPr>
          <p:nvPr/>
        </p:nvPicPr>
        <p:blipFill>
          <a:blip r:embed="rId1"/>
          <a:stretch>
            <a:fillRect/>
          </a:stretch>
        </p:blipFill>
        <p:spPr>
          <a:xfrm>
            <a:off x="4194103" y="91445"/>
            <a:ext cx="5122398" cy="5143500"/>
          </a:xfrm>
          <a:prstGeom prst="rect">
            <a:avLst/>
          </a:prstGeom>
        </p:spPr>
      </p:pic>
      <p:sp>
        <p:nvSpPr>
          <p:cNvPr id="4" name="矩形 3"/>
          <p:cNvSpPr/>
          <p:nvPr/>
        </p:nvSpPr>
        <p:spPr>
          <a:xfrm>
            <a:off x="536418" y="1705203"/>
            <a:ext cx="3544560" cy="2092881"/>
          </a:xfrm>
          <a:prstGeom prst="rect">
            <a:avLst/>
          </a:prstGeom>
        </p:spPr>
        <p:txBody>
          <a:bodyPr wrap="none">
            <a:spAutoFit/>
          </a:bodyPr>
          <a:lstStyle/>
          <a:p>
            <a:r>
              <a:rPr lang="en-US" altLang="zh-CN" b="1" dirty="0"/>
              <a:t>Faster, more </a:t>
            </a:r>
            <a:r>
              <a:rPr lang="en-US" altLang="zh-CN" dirty="0"/>
              <a:t>reliable </a:t>
            </a:r>
            <a:r>
              <a:rPr lang="en-US" altLang="zh-CN" dirty="0" smtClean="0"/>
              <a:t>pipeline</a:t>
            </a:r>
            <a:endParaRPr lang="en-US" altLang="zh-CN" dirty="0" smtClean="0">
              <a:solidFill>
                <a:schemeClr val="dk1"/>
              </a:solidFill>
              <a:ea typeface="Arial" panose="020B0604020202020204"/>
              <a:cs typeface="Arial" panose="020B0604020202020204"/>
              <a:sym typeface="Arial" panose="020B0604020202020204"/>
            </a:endParaRPr>
          </a:p>
          <a:p>
            <a:pPr marL="228600" lvl="0">
              <a:spcBef>
                <a:spcPts val="1200"/>
              </a:spcBef>
              <a:buClr>
                <a:schemeClr val="accent1"/>
              </a:buClr>
              <a:buSzPct val="100000"/>
              <a:buFont typeface="Arial" panose="020B0604020202020204"/>
              <a:buChar char="•"/>
            </a:pPr>
            <a:r>
              <a:rPr lang="en-US" altLang="zh-CN" dirty="0" smtClean="0">
                <a:solidFill>
                  <a:schemeClr val="dk1"/>
                </a:solidFill>
                <a:ea typeface="Arial" panose="020B0604020202020204"/>
                <a:cs typeface="Arial" panose="020B0604020202020204"/>
                <a:sym typeface="Arial" panose="020B0604020202020204"/>
              </a:rPr>
              <a:t>Next </a:t>
            </a:r>
            <a:r>
              <a:rPr lang="en-US" altLang="zh-CN" dirty="0">
                <a:solidFill>
                  <a:schemeClr val="dk1"/>
                </a:solidFill>
                <a:ea typeface="Arial" panose="020B0604020202020204"/>
                <a:cs typeface="Arial" panose="020B0604020202020204"/>
                <a:sym typeface="Arial" panose="020B0604020202020204"/>
              </a:rPr>
              <a:t>generation data pipeline; </a:t>
            </a:r>
            <a:endParaRPr lang="en-US" altLang="zh-CN" dirty="0" smtClean="0">
              <a:solidFill>
                <a:schemeClr val="dk1"/>
              </a:solidFill>
              <a:ea typeface="Arial" panose="020B0604020202020204"/>
              <a:cs typeface="Arial" panose="020B0604020202020204"/>
              <a:sym typeface="Arial" panose="020B0604020202020204"/>
            </a:endParaRPr>
          </a:p>
          <a:p>
            <a:pPr marL="685800" lvl="1">
              <a:spcBef>
                <a:spcPts val="1200"/>
              </a:spcBef>
              <a:buClr>
                <a:schemeClr val="accent1"/>
              </a:buClr>
              <a:buSzPct val="100000"/>
              <a:buFont typeface="Arial" panose="020B0604020202020204"/>
              <a:buChar char="•"/>
            </a:pPr>
            <a:r>
              <a:rPr lang="en-US" altLang="zh-CN" dirty="0">
                <a:solidFill>
                  <a:srgbClr val="595959"/>
                </a:solidFill>
                <a:ea typeface="Arial" panose="020B0604020202020204"/>
                <a:cs typeface="Arial" panose="020B0604020202020204"/>
                <a:sym typeface="Arial" panose="020B0604020202020204"/>
              </a:rPr>
              <a:t>~30% performance </a:t>
            </a:r>
            <a:r>
              <a:rPr lang="en-US" altLang="zh-CN" dirty="0" smtClean="0">
                <a:solidFill>
                  <a:srgbClr val="595959"/>
                </a:solidFill>
                <a:ea typeface="Arial" panose="020B0604020202020204"/>
                <a:cs typeface="Arial" panose="020B0604020202020204"/>
                <a:sym typeface="Arial" panose="020B0604020202020204"/>
              </a:rPr>
              <a:t>gains</a:t>
            </a:r>
            <a:endParaRPr lang="en-US" altLang="zh-CN" dirty="0" smtClean="0">
              <a:solidFill>
                <a:schemeClr val="dk1"/>
              </a:solidFill>
              <a:ea typeface="Arial" panose="020B0604020202020204"/>
              <a:cs typeface="Arial" panose="020B0604020202020204"/>
              <a:sym typeface="Arial" panose="020B0604020202020204"/>
            </a:endParaRPr>
          </a:p>
          <a:p>
            <a:pPr marL="228600" lvl="0">
              <a:spcBef>
                <a:spcPts val="1200"/>
              </a:spcBef>
              <a:buClr>
                <a:schemeClr val="accent1"/>
              </a:buClr>
              <a:buSzPct val="100000"/>
              <a:buFont typeface="Arial" panose="020B0604020202020204"/>
              <a:buChar char="•"/>
            </a:pPr>
            <a:r>
              <a:rPr lang="en-US" altLang="zh-CN" dirty="0" smtClean="0">
                <a:solidFill>
                  <a:schemeClr val="dk1"/>
                </a:solidFill>
                <a:ea typeface="Arial" panose="020B0604020202020204"/>
                <a:cs typeface="Arial" panose="020B0604020202020204"/>
                <a:sym typeface="Arial" panose="020B0604020202020204"/>
              </a:rPr>
              <a:t>micro</a:t>
            </a:r>
            <a:r>
              <a:rPr lang="en-US" altLang="zh-CN" dirty="0">
                <a:solidFill>
                  <a:schemeClr val="dk1"/>
                </a:solidFill>
                <a:ea typeface="Arial" panose="020B0604020202020204"/>
                <a:cs typeface="Arial" panose="020B0604020202020204"/>
                <a:sym typeface="Arial" panose="020B0604020202020204"/>
              </a:rPr>
              <a:t>-batches, </a:t>
            </a:r>
            <a:endParaRPr lang="en-US" altLang="zh-CN" dirty="0" smtClean="0">
              <a:solidFill>
                <a:schemeClr val="dk1"/>
              </a:solidFill>
              <a:ea typeface="Arial" panose="020B0604020202020204"/>
              <a:cs typeface="Arial" panose="020B0604020202020204"/>
              <a:sym typeface="Arial" panose="020B0604020202020204"/>
            </a:endParaRPr>
          </a:p>
          <a:p>
            <a:pPr marL="228600" lvl="0">
              <a:spcBef>
                <a:spcPts val="1200"/>
              </a:spcBef>
              <a:buClr>
                <a:schemeClr val="accent1"/>
              </a:buClr>
              <a:buSzPct val="100000"/>
              <a:buFont typeface="Arial" panose="020B0604020202020204"/>
              <a:buChar char="•"/>
            </a:pPr>
            <a:r>
              <a:rPr lang="en-US" altLang="zh-CN" dirty="0" smtClean="0">
                <a:solidFill>
                  <a:schemeClr val="dk1"/>
                </a:solidFill>
                <a:ea typeface="Arial" panose="020B0604020202020204"/>
                <a:cs typeface="Arial" panose="020B0604020202020204"/>
                <a:sym typeface="Arial" panose="020B0604020202020204"/>
              </a:rPr>
              <a:t>process </a:t>
            </a:r>
            <a:r>
              <a:rPr lang="en-US" altLang="zh-CN" dirty="0">
                <a:solidFill>
                  <a:schemeClr val="dk1"/>
                </a:solidFill>
                <a:ea typeface="Arial" panose="020B0604020202020204"/>
                <a:cs typeface="Arial" panose="020B0604020202020204"/>
                <a:sym typeface="Arial" panose="020B0604020202020204"/>
              </a:rPr>
              <a:t>groups of events</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Config</a:t>
            </a:r>
            <a:r>
              <a:rPr lang="en-US" altLang="zh-CN" dirty="0"/>
              <a:t> Reload</a:t>
            </a:r>
            <a:endParaRPr kumimoji="1" lang="zh-CN" altLang="en-US" dirty="0"/>
          </a:p>
        </p:txBody>
      </p:sp>
      <p:pic>
        <p:nvPicPr>
          <p:cNvPr id="5" name="图片 4"/>
          <p:cNvPicPr>
            <a:picLocks noChangeAspect="1"/>
          </p:cNvPicPr>
          <p:nvPr/>
        </p:nvPicPr>
        <p:blipFill>
          <a:blip r:embed="rId1"/>
          <a:stretch>
            <a:fillRect/>
          </a:stretch>
        </p:blipFill>
        <p:spPr>
          <a:xfrm>
            <a:off x="2718413" y="0"/>
            <a:ext cx="5899705" cy="5143500"/>
          </a:xfrm>
          <a:prstGeom prst="rect">
            <a:avLst/>
          </a:prstGeom>
        </p:spPr>
      </p:pic>
      <p:sp>
        <p:nvSpPr>
          <p:cNvPr id="3" name="矩形 2"/>
          <p:cNvSpPr/>
          <p:nvPr/>
        </p:nvSpPr>
        <p:spPr>
          <a:xfrm>
            <a:off x="561408" y="1293411"/>
            <a:ext cx="1134370" cy="646331"/>
          </a:xfrm>
          <a:prstGeom prst="rect">
            <a:avLst/>
          </a:prstGeom>
        </p:spPr>
        <p:txBody>
          <a:bodyPr wrap="none">
            <a:spAutoFit/>
          </a:bodyPr>
          <a:lstStyle/>
          <a:p>
            <a:r>
              <a:rPr lang="en-US" altLang="zh-CN" dirty="0"/>
              <a:t>Dynamic </a:t>
            </a:r>
            <a:endParaRPr lang="en-US" altLang="zh-CN" dirty="0" smtClean="0"/>
          </a:p>
          <a:p>
            <a:r>
              <a:rPr lang="en-US" altLang="zh-CN" dirty="0" smtClean="0"/>
              <a:t>reloading</a:t>
            </a:r>
            <a:endParaRPr lang="en-US" altLang="zh-C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Performance</a:t>
            </a:r>
            <a:endParaRPr kumimoji="1" lang="zh-CN" altLang="en-US" dirty="0"/>
          </a:p>
        </p:txBody>
      </p:sp>
      <p:pic>
        <p:nvPicPr>
          <p:cNvPr id="3" name="图片 2"/>
          <p:cNvPicPr>
            <a:picLocks noChangeAspect="1"/>
          </p:cNvPicPr>
          <p:nvPr/>
        </p:nvPicPr>
        <p:blipFill>
          <a:blip r:embed="rId1"/>
          <a:stretch>
            <a:fillRect/>
          </a:stretch>
        </p:blipFill>
        <p:spPr>
          <a:xfrm>
            <a:off x="2648828" y="605464"/>
            <a:ext cx="5450766" cy="4308784"/>
          </a:xfrm>
          <a:prstGeom prst="rect">
            <a:avLst/>
          </a:prstGeom>
        </p:spPr>
      </p:pic>
      <p:sp>
        <p:nvSpPr>
          <p:cNvPr id="4" name="矩形 3"/>
          <p:cNvSpPr/>
          <p:nvPr/>
        </p:nvSpPr>
        <p:spPr>
          <a:xfrm>
            <a:off x="827664" y="2248585"/>
            <a:ext cx="4572000" cy="646331"/>
          </a:xfrm>
          <a:prstGeom prst="rect">
            <a:avLst/>
          </a:prstGeom>
        </p:spPr>
        <p:txBody>
          <a:bodyPr>
            <a:spAutoFit/>
          </a:bodyPr>
          <a:lstStyle/>
          <a:p>
            <a:r>
              <a:rPr lang="en-US" altLang="zh-CN" dirty="0"/>
              <a:t>Now you can</a:t>
            </a:r>
            <a:endParaRPr lang="en-US" altLang="zh-CN" b="1" dirty="0"/>
          </a:p>
          <a:p>
            <a:r>
              <a:rPr lang="en-US" altLang="zh-CN" b="1" dirty="0" err="1"/>
              <a:t>grok</a:t>
            </a:r>
            <a:r>
              <a:rPr lang="en-US" altLang="zh-CN" b="1" dirty="0"/>
              <a:t> faster</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Monitoring API </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
        <p:nvSpPr>
          <p:cNvPr id="4" name="文本占位符 3"/>
          <p:cNvSpPr>
            <a:spLocks noGrp="1"/>
          </p:cNvSpPr>
          <p:nvPr>
            <p:ph type="body" idx="2"/>
          </p:nvPr>
        </p:nvSpPr>
        <p:spPr/>
        <p:txBody>
          <a:bodyPr/>
          <a:lstStyle/>
          <a:p>
            <a:endParaRPr kumimoji="1" lang="zh-CN" altLang="en-US"/>
          </a:p>
        </p:txBody>
      </p:sp>
      <p:pic>
        <p:nvPicPr>
          <p:cNvPr id="5" name="图片 4"/>
          <p:cNvPicPr>
            <a:picLocks noChangeAspect="1"/>
          </p:cNvPicPr>
          <p:nvPr/>
        </p:nvPicPr>
        <p:blipFill>
          <a:blip r:embed="rId1"/>
          <a:stretch>
            <a:fillRect/>
          </a:stretch>
        </p:blipFill>
        <p:spPr>
          <a:xfrm>
            <a:off x="343942" y="748824"/>
            <a:ext cx="7259745" cy="4242275"/>
          </a:xfrm>
          <a:prstGeom prst="rect">
            <a:avLst/>
          </a:prstGeom>
        </p:spPr>
      </p:pic>
      <p:pic>
        <p:nvPicPr>
          <p:cNvPr id="6" name="图片 5"/>
          <p:cNvPicPr>
            <a:picLocks noChangeAspect="1"/>
          </p:cNvPicPr>
          <p:nvPr/>
        </p:nvPicPr>
        <p:blipFill>
          <a:blip r:embed="rId2"/>
          <a:stretch>
            <a:fillRect/>
          </a:stretch>
        </p:blipFill>
        <p:spPr>
          <a:xfrm>
            <a:off x="1895323" y="795850"/>
            <a:ext cx="7066386" cy="4186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What’s more</a:t>
            </a:r>
            <a:endParaRPr kumimoji="1" lang="zh-CN" altLang="en-US" dirty="0"/>
          </a:p>
        </p:txBody>
      </p:sp>
      <p:sp>
        <p:nvSpPr>
          <p:cNvPr id="5" name="文本占位符 4"/>
          <p:cNvSpPr>
            <a:spLocks noGrp="1"/>
          </p:cNvSpPr>
          <p:nvPr>
            <p:ph type="body" idx="1"/>
          </p:nvPr>
        </p:nvSpPr>
        <p:spPr/>
        <p:txBody>
          <a:bodyPr/>
          <a:lstStyle/>
          <a:p>
            <a:r>
              <a:rPr lang="en-US" altLang="zh-CN" dirty="0" smtClean="0"/>
              <a:t>Environment </a:t>
            </a:r>
            <a:r>
              <a:rPr lang="en-US" altLang="zh-CN" dirty="0"/>
              <a:t>variable injection</a:t>
            </a:r>
            <a:endParaRPr lang="en-US" altLang="zh-CN" dirty="0"/>
          </a:p>
          <a:p>
            <a:r>
              <a:rPr lang="en-US" altLang="zh-CN" dirty="0"/>
              <a:t>Offline plugin installation</a:t>
            </a:r>
            <a:endParaRPr lang="en-US" altLang="zh-CN" dirty="0"/>
          </a:p>
          <a:p>
            <a:r>
              <a:rPr lang="en-US" altLang="zh-CN" dirty="0" smtClean="0"/>
              <a:t>Plugin Generator</a:t>
            </a:r>
            <a:endParaRPr lang="en-US" altLang="zh-CN" dirty="0" smtClean="0"/>
          </a:p>
          <a:p>
            <a:r>
              <a:rPr lang="en-US" altLang="zh-CN" dirty="0"/>
              <a:t>Java Event API</a:t>
            </a:r>
            <a:endParaRPr lang="en-US" altLang="zh-CN" dirty="0"/>
          </a:p>
          <a:p>
            <a:r>
              <a:rPr lang="en-US" altLang="zh-CN" dirty="0" smtClean="0"/>
              <a:t>Kafka0.9</a:t>
            </a:r>
            <a:r>
              <a:rPr lang="zh-CN" altLang="en-US" dirty="0" smtClean="0"/>
              <a:t>/</a:t>
            </a:r>
            <a:r>
              <a:rPr lang="zh-CN" altLang="zh-CN" dirty="0" smtClean="0"/>
              <a:t>0</a:t>
            </a:r>
            <a:r>
              <a:rPr lang="en-US" altLang="zh-CN" dirty="0" smtClean="0"/>
              <a:t>.10</a:t>
            </a:r>
            <a:r>
              <a:rPr lang="zh-CN" altLang="en-US" dirty="0" smtClean="0"/>
              <a:t> </a:t>
            </a:r>
            <a:r>
              <a:rPr lang="en-US" altLang="zh-CN" dirty="0" smtClean="0"/>
              <a:t>support</a:t>
            </a:r>
            <a:endParaRPr lang="en-US" altLang="zh-CN" dirty="0" smtClean="0"/>
          </a:p>
          <a:p>
            <a:pPr lvl="1"/>
            <a:r>
              <a:rPr lang="en-US" altLang="zh-CN" dirty="0" smtClean="0"/>
              <a:t>Support</a:t>
            </a:r>
            <a:r>
              <a:rPr lang="zh-CN" altLang="en-US" dirty="0" smtClean="0"/>
              <a:t> </a:t>
            </a:r>
            <a:r>
              <a:rPr lang="en-US" altLang="zh-CN" dirty="0" smtClean="0"/>
              <a:t>SSL encryption</a:t>
            </a:r>
            <a:r>
              <a:rPr lang="zh-CN" altLang="en-US" dirty="0" smtClean="0"/>
              <a:t> </a:t>
            </a:r>
            <a:r>
              <a:rPr lang="en-US" altLang="zh-CN" dirty="0" smtClean="0"/>
              <a:t>and</a:t>
            </a:r>
            <a:r>
              <a:rPr lang="zh-CN" altLang="en-US" dirty="0" smtClean="0"/>
              <a:t> </a:t>
            </a:r>
            <a:r>
              <a:rPr lang="en-US" altLang="zh-CN" dirty="0" smtClean="0"/>
              <a:t>client</a:t>
            </a:r>
            <a:r>
              <a:rPr lang="zh-CN" altLang="en-US" dirty="0" smtClean="0"/>
              <a:t> </a:t>
            </a:r>
            <a:r>
              <a:rPr lang="en-US" altLang="zh-CN" dirty="0" err="1" smtClean="0"/>
              <a:t>auth</a:t>
            </a:r>
            <a:r>
              <a:rPr lang="en-US" altLang="zh-CN" dirty="0" smtClean="0"/>
              <a:t> </a:t>
            </a:r>
            <a:endParaRPr lang="en-US" altLang="zh-CN" dirty="0"/>
          </a:p>
          <a:p>
            <a:r>
              <a:rPr kumimoji="1" lang="en-US" altLang="zh-CN" dirty="0" smtClean="0"/>
              <a:t>Persistence</a:t>
            </a:r>
            <a:r>
              <a:rPr kumimoji="1" lang="zh-CN" altLang="en-US" dirty="0" smtClean="0"/>
              <a:t> </a:t>
            </a:r>
            <a:r>
              <a:rPr kumimoji="1" lang="en-US" altLang="zh-CN" dirty="0" smtClean="0"/>
              <a:t>queue (disk based)</a:t>
            </a:r>
            <a:endParaRPr kumimoji="1" lang="en-US" altLang="zh-CN" dirty="0" smtClean="0"/>
          </a:p>
          <a:p>
            <a:r>
              <a:rPr lang="en-US" altLang="zh-CN" dirty="0" smtClean="0"/>
              <a:t>Monitoring APIs </a:t>
            </a:r>
            <a:r>
              <a:rPr lang="en-US" altLang="zh-CN" dirty="0"/>
              <a:t>with Marvel </a:t>
            </a:r>
            <a:r>
              <a:rPr lang="en-US" altLang="zh-CN" dirty="0" smtClean="0"/>
              <a:t>integration</a:t>
            </a:r>
            <a:endParaRPr lang="en-US" altLang="zh-CN" dirty="0" smtClean="0"/>
          </a:p>
          <a:p>
            <a:r>
              <a:rPr lang="en-US" altLang="zh-CN" dirty="0" smtClean="0"/>
              <a:t>Rewriting </a:t>
            </a:r>
            <a:r>
              <a:rPr lang="en-US" altLang="zh-CN" dirty="0"/>
              <a:t>to native Java</a:t>
            </a:r>
            <a:endParaRPr kumimoji="1" lang="zh-CN" altLang="en-US" dirty="0"/>
          </a:p>
        </p:txBody>
      </p:sp>
      <p:sp>
        <p:nvSpPr>
          <p:cNvPr id="6" name="文本占位符 5"/>
          <p:cNvSpPr>
            <a:spLocks noGrp="1"/>
          </p:cNvSpPr>
          <p:nvPr>
            <p:ph type="body" idx="2"/>
          </p:nvPr>
        </p:nvSpPr>
        <p:spPr/>
        <p:txBody>
          <a:bodyPr/>
          <a:lstStyle/>
          <a:p>
            <a:endParaRPr kumimoji="1"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 name="Shape 2449"/>
          <p:cNvSpPr/>
          <p:nvPr/>
        </p:nvSpPr>
        <p:spPr>
          <a:xfrm>
            <a:off x="286251" y="3546870"/>
            <a:ext cx="936611" cy="507829"/>
          </a:xfrm>
          <a:prstGeom prst="rect">
            <a:avLst/>
          </a:prstGeom>
          <a:ln w="12700">
            <a:noFill/>
            <a:miter lim="400000"/>
          </a:ln>
        </p:spPr>
        <p:txBody>
          <a:bodyPr wrap="square" lIns="121919" tIns="121919" rIns="121919" bIns="121919">
            <a:spAutoFit/>
          </a:bodyPr>
          <a:lstStyle/>
          <a:p>
            <a:pPr defTabSz="456565"/>
            <a:r>
              <a:rPr sz="1700" dirty="0">
                <a:solidFill>
                  <a:schemeClr val="accent3"/>
                </a:solidFill>
                <a:latin typeface="Avenir Black"/>
                <a:ea typeface="Avenir Black"/>
                <a:cs typeface="Avenir Black"/>
              </a:rPr>
              <a:t>Ingest</a:t>
            </a:r>
            <a:endParaRPr sz="1700" dirty="0">
              <a:solidFill>
                <a:schemeClr val="accent3"/>
              </a:solidFill>
              <a:latin typeface="Avenir Black"/>
              <a:ea typeface="Avenir Black"/>
              <a:cs typeface="Avenir Black"/>
            </a:endParaRPr>
          </a:p>
        </p:txBody>
      </p:sp>
      <p:sp>
        <p:nvSpPr>
          <p:cNvPr id="2450" name="Shape 2450"/>
          <p:cNvSpPr/>
          <p:nvPr/>
        </p:nvSpPr>
        <p:spPr>
          <a:xfrm>
            <a:off x="286252" y="2577080"/>
            <a:ext cx="1625531" cy="769439"/>
          </a:xfrm>
          <a:prstGeom prst="rect">
            <a:avLst/>
          </a:prstGeom>
          <a:ln w="12700">
            <a:noFill/>
            <a:miter lim="400000"/>
          </a:ln>
        </p:spPr>
        <p:txBody>
          <a:bodyPr wrap="squar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Store,</a:t>
            </a:r>
            <a:r>
              <a:rPr lang="en-US" sz="1700" dirty="0">
                <a:solidFill>
                  <a:schemeClr val="accent3"/>
                </a:solidFill>
              </a:rPr>
              <a:t> </a:t>
            </a:r>
            <a:r>
              <a:rPr sz="1700" dirty="0">
                <a:solidFill>
                  <a:schemeClr val="accent3"/>
                </a:solidFill>
              </a:rPr>
              <a:t>Index,</a:t>
            </a:r>
            <a:endParaRPr lang="en-US" sz="1700" dirty="0">
              <a:solidFill>
                <a:schemeClr val="accent3"/>
              </a:solidFill>
            </a:endParaRPr>
          </a:p>
          <a:p>
            <a:pPr defTabSz="456565">
              <a:defRPr sz="6400">
                <a:latin typeface="Avenir Black"/>
                <a:ea typeface="Avenir Black"/>
                <a:cs typeface="Avenir Black"/>
                <a:sym typeface="Avenir Black"/>
              </a:defRPr>
            </a:pPr>
            <a:r>
              <a:rPr lang="en-US" sz="1700" dirty="0">
                <a:solidFill>
                  <a:schemeClr val="accent3"/>
                </a:solidFill>
              </a:rPr>
              <a:t>&amp; </a:t>
            </a:r>
            <a:r>
              <a:rPr sz="1700" dirty="0">
                <a:solidFill>
                  <a:schemeClr val="accent3"/>
                </a:solidFill>
              </a:rPr>
              <a:t>Analyze</a:t>
            </a:r>
            <a:endParaRPr sz="1700" dirty="0">
              <a:solidFill>
                <a:schemeClr val="accent3"/>
              </a:solidFill>
            </a:endParaRPr>
          </a:p>
        </p:txBody>
      </p:sp>
      <p:sp>
        <p:nvSpPr>
          <p:cNvPr id="2451" name="Shape 2451"/>
          <p:cNvSpPr/>
          <p:nvPr/>
        </p:nvSpPr>
        <p:spPr>
          <a:xfrm>
            <a:off x="286244" y="1615909"/>
            <a:ext cx="1166418" cy="769439"/>
          </a:xfrm>
          <a:prstGeom prst="rect">
            <a:avLst/>
          </a:prstGeom>
          <a:ln w="12700">
            <a:noFill/>
            <a:miter lim="400000"/>
          </a:ln>
        </p:spPr>
        <p:txBody>
          <a:bodyPr wrap="non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User</a:t>
            </a:r>
            <a:endParaRPr sz="1700" dirty="0">
              <a:solidFill>
                <a:schemeClr val="accent3"/>
              </a:solidFill>
            </a:endParaRPr>
          </a:p>
          <a:p>
            <a:pPr defTabSz="456565">
              <a:defRPr sz="6400">
                <a:latin typeface="Avenir Black"/>
                <a:ea typeface="Avenir Black"/>
                <a:cs typeface="Avenir Black"/>
                <a:sym typeface="Avenir Black"/>
              </a:defRPr>
            </a:pPr>
            <a:r>
              <a:rPr sz="1700" dirty="0">
                <a:solidFill>
                  <a:schemeClr val="accent3"/>
                </a:solidFill>
              </a:rPr>
              <a:t>Interface</a:t>
            </a:r>
            <a:endParaRPr sz="1700" dirty="0">
              <a:solidFill>
                <a:schemeClr val="accent3"/>
              </a:solidFill>
            </a:endParaRPr>
          </a:p>
        </p:txBody>
      </p:sp>
      <p:sp>
        <p:nvSpPr>
          <p:cNvPr id="2452" name="Shape 2452"/>
          <p:cNvSpPr/>
          <p:nvPr/>
        </p:nvSpPr>
        <p:spPr>
          <a:xfrm>
            <a:off x="1889585" y="1576839"/>
            <a:ext cx="6149864" cy="827166"/>
          </a:xfrm>
          <a:prstGeom prst="rect">
            <a:avLst/>
          </a:prstGeom>
          <a:solidFill>
            <a:schemeClr val="bg1">
              <a:lumMod val="20000"/>
              <a:lumOff val="80000"/>
            </a:schemeClr>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5" name="Shape 2455"/>
          <p:cNvSpPr/>
          <p:nvPr/>
        </p:nvSpPr>
        <p:spPr>
          <a:xfrm>
            <a:off x="1892254" y="2508535"/>
            <a:ext cx="6147203" cy="878996"/>
          </a:xfrm>
          <a:prstGeom prst="rect">
            <a:avLst/>
          </a:prstGeom>
          <a:no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8" name="Shape 2458"/>
          <p:cNvSpPr/>
          <p:nvPr/>
        </p:nvSpPr>
        <p:spPr>
          <a:xfrm>
            <a:off x="1889593" y="3504763"/>
            <a:ext cx="3011861" cy="687090"/>
          </a:xfrm>
          <a:prstGeom prst="rect">
            <a:avLst/>
          </a:prstGeom>
          <a:no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sp>
        <p:nvSpPr>
          <p:cNvPr id="2461" name="Shape 2461"/>
          <p:cNvSpPr/>
          <p:nvPr/>
        </p:nvSpPr>
        <p:spPr>
          <a:xfrm>
            <a:off x="5060207" y="3496825"/>
            <a:ext cx="2979242" cy="695030"/>
          </a:xfrm>
          <a:prstGeom prst="rect">
            <a:avLst/>
          </a:prstGeom>
          <a:solidFill>
            <a:schemeClr val="accent1"/>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pic>
        <p:nvPicPr>
          <p:cNvPr id="6" name="图片 5" descr="Beats-Logos-Color-H.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45329" y="3476639"/>
            <a:ext cx="1637526" cy="777150"/>
          </a:xfrm>
          <a:prstGeom prst="rect">
            <a:avLst/>
          </a:prstGeom>
          <a:noFill/>
        </p:spPr>
      </p:pic>
      <p:pic>
        <p:nvPicPr>
          <p:cNvPr id="7" name="图片 6" descr="Elasticsearch-Logo-Color-H.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46" y="2545338"/>
            <a:ext cx="3163000" cy="842192"/>
          </a:xfrm>
          <a:prstGeom prst="rect">
            <a:avLst/>
          </a:prstGeom>
        </p:spPr>
      </p:pic>
      <p:pic>
        <p:nvPicPr>
          <p:cNvPr id="8" name="图片 7" descr="Kibana-Logo-Color-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0328" y="1513560"/>
            <a:ext cx="2173799" cy="991921"/>
          </a:xfrm>
          <a:prstGeom prst="rect">
            <a:avLst/>
          </a:prstGeom>
        </p:spPr>
      </p:pic>
      <p:pic>
        <p:nvPicPr>
          <p:cNvPr id="9" name="图片 8" descr="Logstash-Logos-Color-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0458" y="3423161"/>
            <a:ext cx="2152250" cy="847401"/>
          </a:xfrm>
          <a:prstGeom prst="rect">
            <a:avLst/>
          </a:prstGeom>
          <a:noFill/>
        </p:spPr>
      </p:pic>
      <p:sp>
        <p:nvSpPr>
          <p:cNvPr id="3" name="标题 2"/>
          <p:cNvSpPr>
            <a:spLocks noGrp="1"/>
          </p:cNvSpPr>
          <p:nvPr>
            <p:ph type="title"/>
          </p:nvPr>
        </p:nvSpPr>
        <p:spPr/>
        <p:txBody>
          <a:bodyPr/>
          <a:lstStyle/>
          <a:p>
            <a:r>
              <a:rPr lang="en-US" altLang="zh-CN" dirty="0" smtClean="0"/>
              <a:t>The “</a:t>
            </a:r>
            <a:r>
              <a:rPr lang="en-US" altLang="zh-CN" dirty="0" smtClean="0">
                <a:solidFill>
                  <a:schemeClr val="accent3"/>
                </a:solidFill>
              </a:rPr>
              <a:t>Elastic Stack</a:t>
            </a:r>
            <a:r>
              <a:rPr lang="en-US" altLang="zh-CN" dirty="0" smtClean="0"/>
              <a:t>”</a:t>
            </a:r>
            <a:endParaRPr kumimoji="1" lang="zh-CN" altLang="en-US" dirty="0"/>
          </a:p>
        </p:txBody>
      </p:sp>
      <p:sp>
        <p:nvSpPr>
          <p:cNvPr id="22" name="Shape 2452"/>
          <p:cNvSpPr/>
          <p:nvPr/>
        </p:nvSpPr>
        <p:spPr>
          <a:xfrm>
            <a:off x="8180551" y="1576841"/>
            <a:ext cx="755720" cy="2615013"/>
          </a:xfrm>
          <a:prstGeom prst="rect">
            <a:avLst/>
          </a:prstGeom>
          <a:solidFill>
            <a:schemeClr val="bg1">
              <a:lumMod val="20000"/>
              <a:lumOff val="80000"/>
            </a:schemeClr>
          </a:solidFill>
          <a:ln w="19050" cap="flat" cmpd="sng">
            <a:solidFill>
              <a:srgbClr val="3EBEB0"/>
            </a:solidFill>
            <a:prstDash val="dash"/>
            <a:round/>
          </a:ln>
          <a:effectLst/>
        </p:spPr>
        <p:txBody>
          <a:bodyPr vert="vert"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r>
              <a:rPr lang="zh-CN" altLang="en-US" sz="2000" dirty="0" smtClean="0">
                <a:solidFill>
                  <a:srgbClr val="E9478B"/>
                </a:solidFill>
              </a:rPr>
              <a:t>         </a:t>
            </a:r>
            <a:r>
              <a:rPr lang="en-US" altLang="zh-CN" sz="2000" dirty="0" smtClean="0">
                <a:solidFill>
                  <a:schemeClr val="bg2"/>
                </a:solidFill>
              </a:rPr>
              <a:t>Extensions</a:t>
            </a:r>
            <a:endParaRPr sz="2000" dirty="0">
              <a:solidFill>
                <a:schemeClr val="bg2"/>
              </a:solidFill>
            </a:endParaRPr>
          </a:p>
        </p:txBody>
      </p:sp>
      <p:pic>
        <p:nvPicPr>
          <p:cNvPr id="11" name="图片 10"/>
          <p:cNvPicPr>
            <a:picLocks noChangeAspect="1"/>
          </p:cNvPicPr>
          <p:nvPr/>
        </p:nvPicPr>
        <p:blipFill>
          <a:blip r:embed="rId5"/>
          <a:stretch>
            <a:fillRect/>
          </a:stretch>
        </p:blipFill>
        <p:spPr>
          <a:xfrm>
            <a:off x="8258949" y="1874780"/>
            <a:ext cx="583269" cy="5832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r>
              <a:rPr kumimoji="1" lang="en-US" altLang="zh-CN" dirty="0" smtClean="0"/>
              <a:t>@medcl</a:t>
            </a:r>
            <a:endParaRPr kumimoji="1" lang="zh-CN" altLang="en-US" dirty="0"/>
          </a:p>
        </p:txBody>
      </p:sp>
      <p:sp>
        <p:nvSpPr>
          <p:cNvPr id="5" name="文本占位符 4"/>
          <p:cNvSpPr>
            <a:spLocks noGrp="1"/>
          </p:cNvSpPr>
          <p:nvPr>
            <p:ph type="body" idx="2"/>
          </p:nvPr>
        </p:nvSpPr>
        <p:spPr>
          <a:xfrm>
            <a:off x="725940" y="1847273"/>
            <a:ext cx="8257371" cy="1409559"/>
          </a:xfrm>
        </p:spPr>
        <p:txBody>
          <a:bodyPr/>
          <a:lstStyle/>
          <a:p>
            <a:r>
              <a:rPr lang="en-US" altLang="zh-CN" b="0" dirty="0"/>
              <a:t>what’s</a:t>
            </a:r>
            <a:r>
              <a:rPr lang="zh-CN" altLang="en-US" b="0" dirty="0"/>
              <a:t> </a:t>
            </a:r>
            <a:r>
              <a:rPr lang="en-US" altLang="zh-CN" b="0" dirty="0" smtClean="0"/>
              <a:t>new</a:t>
            </a:r>
            <a:r>
              <a:rPr lang="zh-CN" altLang="en-US" b="0" dirty="0" smtClean="0"/>
              <a:t> </a:t>
            </a:r>
            <a:r>
              <a:rPr lang="en-US" altLang="zh-CN" b="0" dirty="0" smtClean="0"/>
              <a:t>in</a:t>
            </a:r>
            <a:r>
              <a:rPr lang="zh-CN" altLang="en-US" b="0" dirty="0" smtClean="0"/>
              <a:t> </a:t>
            </a:r>
            <a:endParaRPr lang="en-US" altLang="zh-CN" dirty="0" smtClean="0"/>
          </a:p>
          <a:p>
            <a:r>
              <a:rPr lang="en-US" altLang="zh-CN" dirty="0" smtClean="0"/>
              <a:t>Elastic</a:t>
            </a:r>
            <a:r>
              <a:rPr lang="zh-CN" altLang="en-US" dirty="0" smtClean="0"/>
              <a:t> </a:t>
            </a:r>
            <a:r>
              <a:rPr lang="en-US" altLang="zh-CN" dirty="0" smtClean="0"/>
              <a:t>Stack</a:t>
            </a:r>
            <a:r>
              <a:rPr lang="zh-CN" altLang="en-US" dirty="0" smtClean="0"/>
              <a:t> </a:t>
            </a:r>
            <a:r>
              <a:rPr lang="en-US" altLang="zh-CN" dirty="0" smtClean="0"/>
              <a:t>V5</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8401" y="4"/>
            <a:ext cx="2681581" cy="1272647"/>
          </a:xfrm>
          <a:prstGeom prst="rect">
            <a:avLst/>
          </a:prstGeom>
        </p:spPr>
      </p:pic>
      <p:sp>
        <p:nvSpPr>
          <p:cNvPr id="5" name="文本框 4"/>
          <p:cNvSpPr txBox="1"/>
          <p:nvPr/>
        </p:nvSpPr>
        <p:spPr>
          <a:xfrm>
            <a:off x="923915" y="4233751"/>
            <a:ext cx="4256394" cy="461665"/>
          </a:xfrm>
          <a:prstGeom prst="rect">
            <a:avLst/>
          </a:prstGeom>
          <a:noFill/>
        </p:spPr>
        <p:txBody>
          <a:bodyPr wrap="none" rtlCol="0">
            <a:spAutoFit/>
          </a:bodyPr>
          <a:lstStyle/>
          <a:p>
            <a:r>
              <a:rPr kumimoji="1" lang="en-US" altLang="zh-CN" sz="2400" dirty="0" smtClean="0">
                <a:solidFill>
                  <a:schemeClr val="accent4"/>
                </a:solidFill>
              </a:rPr>
              <a:t>http://</a:t>
            </a:r>
            <a:r>
              <a:rPr kumimoji="1" lang="en-US" altLang="zh-CN" sz="2400" dirty="0" err="1" smtClean="0">
                <a:solidFill>
                  <a:schemeClr val="accent4"/>
                </a:solidFill>
              </a:rPr>
              <a:t>github.com</a:t>
            </a:r>
            <a:r>
              <a:rPr kumimoji="1" lang="en-US" altLang="zh-CN" sz="2400" dirty="0" smtClean="0">
                <a:solidFill>
                  <a:schemeClr val="accent4"/>
                </a:solidFill>
              </a:rPr>
              <a:t>/elastic/beats</a:t>
            </a:r>
            <a:endParaRPr kumimoji="1" lang="zh-CN" altLang="en-US" sz="2400" dirty="0">
              <a:solidFill>
                <a:schemeClr val="accent4"/>
              </a:solidFill>
            </a:endParaRPr>
          </a:p>
        </p:txBody>
      </p:sp>
      <p:sp>
        <p:nvSpPr>
          <p:cNvPr id="6" name="文本占位符 3"/>
          <p:cNvSpPr>
            <a:spLocks noGrp="1"/>
          </p:cNvSpPr>
          <p:nvPr>
            <p:ph type="body" idx="1"/>
          </p:nvPr>
        </p:nvSpPr>
        <p:spPr>
          <a:xfrm>
            <a:off x="630742" y="1234408"/>
            <a:ext cx="7961867" cy="3656875"/>
          </a:xfrm>
        </p:spPr>
        <p:txBody>
          <a:bodyPr/>
          <a:lstStyle/>
          <a:p>
            <a:r>
              <a:rPr lang="en-US" altLang="zh-CN" sz="2400" dirty="0"/>
              <a:t>Beats are lightweight shippers that collect and ship all kinds of </a:t>
            </a:r>
            <a:r>
              <a:rPr lang="en-US" altLang="zh-CN" sz="2400" b="1" dirty="0"/>
              <a:t>operational data</a:t>
            </a:r>
            <a:r>
              <a:rPr lang="en-US" altLang="zh-CN" sz="2400" dirty="0"/>
              <a:t> to Elasticsearch</a:t>
            </a:r>
            <a:endParaRPr lang="en-US" altLang="zh-CN" sz="2400" dirty="0" smtClean="0"/>
          </a:p>
          <a:p>
            <a:pPr lvl="1"/>
            <a:r>
              <a:rPr lang="en-US" altLang="zh-CN" sz="2000" dirty="0" smtClean="0"/>
              <a:t>Small </a:t>
            </a:r>
            <a:r>
              <a:rPr lang="en-US" altLang="zh-CN" sz="2000" dirty="0"/>
              <a:t>application</a:t>
            </a:r>
            <a:endParaRPr lang="en-US" altLang="zh-CN" sz="2000" dirty="0"/>
          </a:p>
          <a:p>
            <a:pPr lvl="1"/>
            <a:r>
              <a:rPr lang="en-US" altLang="zh-CN" sz="2000" dirty="0"/>
              <a:t>Install as agent on your servers</a:t>
            </a:r>
            <a:endParaRPr lang="en-US" altLang="zh-CN" sz="2000" dirty="0"/>
          </a:p>
          <a:p>
            <a:pPr lvl="1"/>
            <a:r>
              <a:rPr lang="en-US" altLang="zh-CN" sz="2000" dirty="0"/>
              <a:t>Written in </a:t>
            </a:r>
            <a:r>
              <a:rPr lang="en-US" altLang="zh-CN" sz="2000" b="1" dirty="0" err="1"/>
              <a:t>Golang</a:t>
            </a:r>
            <a:endParaRPr lang="en-US" altLang="zh-CN" sz="2000" b="1" dirty="0"/>
          </a:p>
          <a:p>
            <a:pPr lvl="1"/>
            <a:r>
              <a:rPr lang="en-US" altLang="zh-CN" sz="2000" dirty="0"/>
              <a:t>No runtime dependencies </a:t>
            </a:r>
            <a:endParaRPr lang="en-US" altLang="zh-CN" sz="2000" dirty="0"/>
          </a:p>
          <a:p>
            <a:pPr lvl="1"/>
            <a:r>
              <a:rPr lang="en-US" altLang="zh-CN" sz="2000" dirty="0"/>
              <a:t>Single purpose</a:t>
            </a:r>
            <a:endParaRPr lang="en-US" altLang="zh-CN" sz="2000" dirty="0" smtClean="0">
              <a:solidFill>
                <a:schemeClr val="bg2"/>
              </a:solidFill>
              <a:latin typeface="+mn-lt"/>
              <a:ea typeface="+mn-ea"/>
            </a:endParaRPr>
          </a:p>
          <a:p>
            <a:pPr marL="285750" indent="-285750">
              <a:lnSpc>
                <a:spcPct val="120000"/>
              </a:lnSpc>
            </a:pPr>
            <a:endParaRPr lang="en-US" altLang="zh-CN" sz="1800" dirty="0">
              <a:solidFill>
                <a:schemeClr val="bg2"/>
              </a:solidFill>
              <a:latin typeface="+mn-lt"/>
              <a:ea typeface="+mn-ea"/>
            </a:endParaRPr>
          </a:p>
        </p:txBody>
      </p:sp>
      <p:pic>
        <p:nvPicPr>
          <p:cNvPr id="7" name="图片 6"/>
          <p:cNvPicPr>
            <a:picLocks noChangeAspect="1"/>
          </p:cNvPicPr>
          <p:nvPr/>
        </p:nvPicPr>
        <p:blipFill>
          <a:blip r:embed="rId2"/>
          <a:stretch>
            <a:fillRect/>
          </a:stretch>
        </p:blipFill>
        <p:spPr>
          <a:xfrm>
            <a:off x="5229917" y="2391918"/>
            <a:ext cx="3362686" cy="2443813"/>
          </a:xfrm>
          <a:prstGeom prst="rect">
            <a:avLst/>
          </a:prstGeom>
        </p:spPr>
      </p:pic>
      <p:pic>
        <p:nvPicPr>
          <p:cNvPr id="8" name="图片 7"/>
          <p:cNvPicPr>
            <a:picLocks noChangeAspect="1"/>
          </p:cNvPicPr>
          <p:nvPr/>
        </p:nvPicPr>
        <p:blipFill>
          <a:blip r:embed="rId3"/>
          <a:stretch>
            <a:fillRect/>
          </a:stretch>
        </p:blipFill>
        <p:spPr>
          <a:xfrm>
            <a:off x="28193" y="3958055"/>
            <a:ext cx="928583" cy="10743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Shape 1593"/>
          <p:cNvSpPr txBox="1"/>
          <p:nvPr/>
        </p:nvSpPr>
        <p:spPr>
          <a:xfrm>
            <a:off x="353930" y="74504"/>
            <a:ext cx="5967763" cy="767449"/>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spcAft>
                <a:spcPts val="0"/>
              </a:spcAft>
              <a:buClr>
                <a:schemeClr val="dk1"/>
              </a:buClr>
              <a:buSzPct val="25000"/>
              <a:buFont typeface="Arial" panose="020B0604020202020204"/>
              <a:buNone/>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Beats: Data Shippers for Elasticsearch </a:t>
            </a:r>
            <a:endPar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594" name="Shape 1594"/>
          <p:cNvCxnSpPr/>
          <p:nvPr/>
        </p:nvCxnSpPr>
        <p:spPr>
          <a:xfrm rot="10800000" flipH="1">
            <a:off x="462502" y="935180"/>
            <a:ext cx="5591164" cy="2564"/>
          </a:xfrm>
          <a:prstGeom prst="straightConnector1">
            <a:avLst/>
          </a:prstGeom>
          <a:noFill/>
          <a:ln w="9525" cap="flat" cmpd="sng">
            <a:solidFill>
              <a:srgbClr val="D8D8D8"/>
            </a:solidFill>
            <a:prstDash val="solid"/>
            <a:round/>
            <a:headEnd type="none" w="med" len="med"/>
            <a:tailEnd type="none" w="med" len="med"/>
          </a:ln>
        </p:spPr>
      </p:cxnSp>
      <p:sp>
        <p:nvSpPr>
          <p:cNvPr id="1595" name="Shape 1595"/>
          <p:cNvSpPr/>
          <p:nvPr/>
        </p:nvSpPr>
        <p:spPr>
          <a:xfrm>
            <a:off x="913616" y="2029275"/>
            <a:ext cx="2216727" cy="4308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96" name="Shape 1596"/>
          <p:cNvSpPr/>
          <p:nvPr/>
        </p:nvSpPr>
        <p:spPr>
          <a:xfrm>
            <a:off x="378853" y="1684958"/>
            <a:ext cx="4648370"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EBEB0"/>
              </a:buClr>
              <a:buSzPct val="25000"/>
              <a:buFont typeface="Arial" panose="020B0604020202020204"/>
              <a:buNone/>
            </a:pPr>
            <a:r>
              <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rPr>
              <a:t>Libbeat: </a:t>
            </a: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Library for forwarding host-based metrics to Elasticsearch</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Font typeface="Arial" panose="020B0604020202020204"/>
              <a:buNone/>
            </a:pPr>
            <a:endParaRPr sz="1400" b="1" i="0" u="none" strike="noStrike" cap="none">
              <a:solidFill>
                <a:srgbClr val="3EBEB0"/>
              </a:solidFill>
              <a:latin typeface="Arial" panose="020B0604020202020204"/>
              <a:ea typeface="Arial" panose="020B0604020202020204"/>
              <a:cs typeface="Arial" panose="020B0604020202020204"/>
              <a:sym typeface="Arial" panose="020B0604020202020204"/>
            </a:endParaRPr>
          </a:p>
        </p:txBody>
      </p:sp>
      <p:sp>
        <p:nvSpPr>
          <p:cNvPr id="1597" name="Shape 1597"/>
          <p:cNvSpPr/>
          <p:nvPr/>
        </p:nvSpPr>
        <p:spPr>
          <a:xfrm>
            <a:off x="378853" y="2229701"/>
            <a:ext cx="4690199"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EBEB0"/>
              </a:buClr>
              <a:buSzPct val="25000"/>
              <a:buFont typeface="Arial" panose="020B0604020202020204"/>
              <a:buNone/>
            </a:pPr>
            <a:r>
              <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rPr>
              <a:t>Packetbeat: </a:t>
            </a: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Real-time network packet analytics for web, database, and any network protocols </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3EBEB0"/>
              </a:buClr>
              <a:buSzPct val="25000"/>
              <a:buFont typeface="Arial" panose="020B0604020202020204"/>
              <a:buNone/>
            </a:pPr>
            <a:r>
              <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rPr>
              <a:t>  </a:t>
            </a:r>
            <a:endPar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endParaRPr>
          </a:p>
        </p:txBody>
      </p:sp>
      <p:sp>
        <p:nvSpPr>
          <p:cNvPr id="1598" name="Shape 1598"/>
          <p:cNvSpPr/>
          <p:nvPr/>
        </p:nvSpPr>
        <p:spPr>
          <a:xfrm>
            <a:off x="378853" y="4148110"/>
            <a:ext cx="4808377"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EBEB0"/>
              </a:buClr>
              <a:buSzPct val="25000"/>
              <a:buFont typeface="Arial" panose="020B0604020202020204"/>
              <a:buNone/>
            </a:pPr>
            <a:r>
              <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rPr>
              <a:t>Topbeat: </a:t>
            </a: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Gather resource utilization data such as CPU, memory, and other pre-process/system data </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3EBEB0"/>
              </a:buClr>
              <a:buSzPct val="25000"/>
              <a:buFont typeface="Arial" panose="020B0604020202020204"/>
              <a:buNone/>
            </a:pPr>
            <a:r>
              <a:rPr lang="en-US" sz="1100" b="1" i="0" u="none" strike="noStrike" cap="none">
                <a:solidFill>
                  <a:srgbClr val="3EBEB0"/>
                </a:solidFill>
                <a:latin typeface="Arial" panose="020B0604020202020204"/>
                <a:ea typeface="Arial" panose="020B0604020202020204"/>
                <a:cs typeface="Arial" panose="020B0604020202020204"/>
                <a:sym typeface="Arial" panose="020B0604020202020204"/>
              </a:rPr>
              <a:t> </a:t>
            </a:r>
            <a:endParaRPr lang="en-US" sz="1100" b="1" i="0" u="none" strike="noStrike" cap="none">
              <a:solidFill>
                <a:srgbClr val="3EBEB0"/>
              </a:solidFill>
              <a:latin typeface="Arial" panose="020B0604020202020204"/>
              <a:ea typeface="Arial" panose="020B0604020202020204"/>
              <a:cs typeface="Arial" panose="020B0604020202020204"/>
              <a:sym typeface="Arial" panose="020B0604020202020204"/>
            </a:endParaRPr>
          </a:p>
        </p:txBody>
      </p:sp>
      <p:sp>
        <p:nvSpPr>
          <p:cNvPr id="1599" name="Shape 1599"/>
          <p:cNvSpPr/>
          <p:nvPr/>
        </p:nvSpPr>
        <p:spPr>
          <a:xfrm>
            <a:off x="3696069" y="2029275"/>
            <a:ext cx="2216727" cy="60016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00" name="Shape 1600"/>
          <p:cNvSpPr/>
          <p:nvPr/>
        </p:nvSpPr>
        <p:spPr>
          <a:xfrm>
            <a:off x="6380962" y="2029275"/>
            <a:ext cx="2158999" cy="60016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01" name="Shape 1601"/>
          <p:cNvSpPr/>
          <p:nvPr/>
        </p:nvSpPr>
        <p:spPr>
          <a:xfrm>
            <a:off x="913616" y="3590210"/>
            <a:ext cx="2320635" cy="60016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2" name="Shape 1602"/>
          <p:cNvSpPr/>
          <p:nvPr/>
        </p:nvSpPr>
        <p:spPr>
          <a:xfrm>
            <a:off x="378855" y="1094107"/>
            <a:ext cx="4582598"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EBEB0"/>
              </a:buClr>
              <a:buSzPct val="25000"/>
              <a:buFont typeface="Arial" panose="020B0604020202020204"/>
              <a:buNone/>
            </a:pPr>
            <a:r>
              <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rPr>
              <a:t>Filebeat: </a:t>
            </a:r>
            <a: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t>Next-generation Logstash forwarder to collect, pre-process, and forward log files. </a:t>
            </a:r>
            <a:endPar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3EBEB0"/>
              </a:buClr>
              <a:buSzPct val="25000"/>
              <a:buFont typeface="Arial" panose="020B0604020202020204"/>
              <a:buNone/>
            </a:pPr>
            <a:r>
              <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rPr>
              <a:t> </a:t>
            </a:r>
            <a:endPar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endParaRPr>
          </a:p>
        </p:txBody>
      </p:sp>
      <p:sp>
        <p:nvSpPr>
          <p:cNvPr id="1603" name="Shape 1603"/>
          <p:cNvSpPr/>
          <p:nvPr/>
        </p:nvSpPr>
        <p:spPr>
          <a:xfrm>
            <a:off x="378854" y="3473021"/>
            <a:ext cx="4707188" cy="47662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EBEB0"/>
              </a:buClr>
              <a:buSzPct val="25000"/>
              <a:buFont typeface="Arial" panose="020B0604020202020204"/>
              <a:buNone/>
            </a:pPr>
            <a:r>
              <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rPr>
              <a:t>Winlogbeat: </a:t>
            </a: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System, application, and security information from Window event logs</a:t>
            </a:r>
            <a:endPar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04" name="Shape 1604"/>
          <p:cNvSpPr/>
          <p:nvPr/>
        </p:nvSpPr>
        <p:spPr>
          <a:xfrm>
            <a:off x="3696069" y="3590210"/>
            <a:ext cx="2216727" cy="60016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05" name="Shape 1605"/>
          <p:cNvSpPr/>
          <p:nvPr/>
        </p:nvSpPr>
        <p:spPr>
          <a:xfrm>
            <a:off x="378854" y="2797500"/>
            <a:ext cx="4869698" cy="47705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EBEB0"/>
              </a:buClr>
              <a:buSzPct val="25000"/>
              <a:buFont typeface="Arial" panose="020B0604020202020204"/>
              <a:buNone/>
            </a:pPr>
            <a:r>
              <a:rPr lang="en-US" sz="1400" b="1" i="0" u="none" strike="noStrike" cap="none">
                <a:solidFill>
                  <a:srgbClr val="3EBEB0"/>
                </a:solidFill>
                <a:latin typeface="Arial" panose="020B0604020202020204"/>
                <a:ea typeface="Arial" panose="020B0604020202020204"/>
                <a:cs typeface="Arial" panose="020B0604020202020204"/>
                <a:sym typeface="Arial" panose="020B0604020202020204"/>
              </a:rPr>
              <a:t>Metricbeat: </a:t>
            </a:r>
            <a: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t>Fetches a set of metrics on a predefined interval from the operating system and services (Apache web server, Redis, and more)</a:t>
            </a:r>
            <a:endPar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606" name="Shape 1606"/>
          <p:cNvPicPr preferRelativeResize="0"/>
          <p:nvPr/>
        </p:nvPicPr>
        <p:blipFill rotWithShape="1">
          <a:blip r:embed="rId1"/>
          <a:srcRect/>
          <a:stretch>
            <a:fillRect/>
          </a:stretch>
        </p:blipFill>
        <p:spPr>
          <a:xfrm>
            <a:off x="4193821" y="781999"/>
            <a:ext cx="5641862" cy="3716464"/>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Custom Fields and generic filtering </a:t>
            </a:r>
            <a:endParaRPr kumimoji="1" lang="zh-CN" altLang="en-US" dirty="0"/>
          </a:p>
        </p:txBody>
      </p:sp>
      <p:sp>
        <p:nvSpPr>
          <p:cNvPr id="5" name="文本占位符 4"/>
          <p:cNvSpPr>
            <a:spLocks noGrp="1"/>
          </p:cNvSpPr>
          <p:nvPr>
            <p:ph type="body" idx="1"/>
          </p:nvPr>
        </p:nvSpPr>
        <p:spPr/>
        <p:txBody>
          <a:bodyPr/>
          <a:lstStyle/>
          <a:p>
            <a:r>
              <a:rPr lang="en-US" altLang="zh-CN" dirty="0"/>
              <a:t>Filtering the exported data </a:t>
            </a:r>
            <a:endParaRPr lang="en-US" altLang="zh-CN" dirty="0"/>
          </a:p>
          <a:p>
            <a:endParaRPr kumimoji="1" lang="zh-CN" altLang="en-US" dirty="0"/>
          </a:p>
        </p:txBody>
      </p:sp>
      <p:sp>
        <p:nvSpPr>
          <p:cNvPr id="6" name="文本占位符 5"/>
          <p:cNvSpPr>
            <a:spLocks noGrp="1"/>
          </p:cNvSpPr>
          <p:nvPr>
            <p:ph type="body" idx="2"/>
          </p:nvPr>
        </p:nvSpPr>
        <p:spPr/>
        <p:txBody>
          <a:bodyPr/>
          <a:lstStyle/>
          <a:p>
            <a:endParaRPr kumimoji="1" lang="zh-CN" altLang="en-US"/>
          </a:p>
        </p:txBody>
      </p:sp>
      <p:pic>
        <p:nvPicPr>
          <p:cNvPr id="7" name="图片 6"/>
          <p:cNvPicPr>
            <a:picLocks noChangeAspect="1"/>
          </p:cNvPicPr>
          <p:nvPr/>
        </p:nvPicPr>
        <p:blipFill>
          <a:blip r:embed="rId1"/>
          <a:stretch>
            <a:fillRect/>
          </a:stretch>
        </p:blipFill>
        <p:spPr>
          <a:xfrm>
            <a:off x="2949994" y="1682834"/>
            <a:ext cx="6194006" cy="3460666"/>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Filebeat</a:t>
            </a:r>
            <a:endParaRPr kumimoji="1" lang="zh-CN" altLang="en-US" dirty="0"/>
          </a:p>
        </p:txBody>
      </p:sp>
      <p:sp>
        <p:nvSpPr>
          <p:cNvPr id="5" name="文本占位符 4"/>
          <p:cNvSpPr>
            <a:spLocks noGrp="1"/>
          </p:cNvSpPr>
          <p:nvPr>
            <p:ph type="body" idx="1"/>
          </p:nvPr>
        </p:nvSpPr>
        <p:spPr/>
        <p:txBody>
          <a:bodyPr/>
          <a:lstStyle/>
          <a:p>
            <a:r>
              <a:rPr lang="en-US" altLang="zh-CN" dirty="0" smtClean="0"/>
              <a:t>Decode </a:t>
            </a:r>
            <a:r>
              <a:rPr lang="en-US" altLang="zh-CN" dirty="0"/>
              <a:t>JSON from log lines </a:t>
            </a:r>
            <a:endParaRPr lang="en-US" altLang="zh-CN" dirty="0" smtClean="0"/>
          </a:p>
          <a:p>
            <a:pPr lvl="0"/>
            <a:r>
              <a:rPr lang="en-US" altLang="zh-CN" dirty="0" smtClean="0"/>
              <a:t>Multiline support</a:t>
            </a:r>
            <a:endParaRPr lang="en-US" altLang="zh-CN" dirty="0" smtClean="0"/>
          </a:p>
          <a:p>
            <a:r>
              <a:rPr lang="en-US" altLang="zh-CN" dirty="0" smtClean="0"/>
              <a:t>Kafka output</a:t>
            </a:r>
            <a:endParaRPr lang="en-US" altLang="zh-CN" dirty="0"/>
          </a:p>
          <a:p>
            <a:pPr lvl="1"/>
            <a:r>
              <a:rPr lang="en-US" altLang="zh-CN" dirty="0" smtClean="0"/>
              <a:t>Output to Kafka directly </a:t>
            </a:r>
            <a:endParaRPr lang="en-US" altLang="zh-CN" dirty="0"/>
          </a:p>
          <a:p>
            <a:pPr marL="114300" indent="0">
              <a:buNone/>
            </a:pPr>
            <a:r>
              <a:rPr lang="en-US" altLang="zh-CN" dirty="0"/>
              <a:t>• </a:t>
            </a:r>
            <a:r>
              <a:rPr lang="en-US" altLang="zh-CN" dirty="0" smtClean="0"/>
              <a:t>Integration with Ingest Node</a:t>
            </a:r>
            <a:endParaRPr lang="en-US" altLang="zh-CN" dirty="0"/>
          </a:p>
          <a:p>
            <a:pPr lvl="1"/>
            <a:r>
              <a:rPr lang="en-US" altLang="zh-CN" dirty="0" smtClean="0"/>
              <a:t>Set</a:t>
            </a:r>
            <a:r>
              <a:rPr lang="zh-CN" altLang="en-US" dirty="0" smtClean="0"/>
              <a:t> </a:t>
            </a:r>
            <a:r>
              <a:rPr lang="en-US" altLang="zh-CN" dirty="0" smtClean="0"/>
              <a:t>“pipeline</a:t>
            </a:r>
            <a:r>
              <a:rPr lang="zh-CN" altLang="en-US" dirty="0" smtClean="0"/>
              <a:t> </a:t>
            </a:r>
            <a:r>
              <a:rPr lang="en-US" altLang="zh-CN" dirty="0" smtClean="0"/>
              <a:t>parameter”</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Elasticsearch</a:t>
            </a:r>
            <a:r>
              <a:rPr lang="zh-CN" altLang="en-US" dirty="0" smtClean="0"/>
              <a:t> </a:t>
            </a:r>
            <a:r>
              <a:rPr lang="en-US" altLang="zh-CN" dirty="0" smtClean="0"/>
              <a:t>output</a:t>
            </a:r>
            <a:r>
              <a:rPr lang="zh-CN" altLang="en-US" dirty="0" smtClean="0"/>
              <a:t> </a:t>
            </a:r>
            <a:r>
              <a:rPr lang="en-US" altLang="zh-CN" dirty="0" err="1" smtClean="0"/>
              <a:t>config</a:t>
            </a:r>
            <a:r>
              <a:rPr lang="en-US" altLang="zh-CN" dirty="0" smtClean="0"/>
              <a:t> </a:t>
            </a:r>
            <a:endParaRPr lang="en-US" altLang="zh-CN" dirty="0" smtClean="0"/>
          </a:p>
          <a:p>
            <a:endParaRPr lang="en-US" altLang="zh-CN" dirty="0" smtClean="0"/>
          </a:p>
          <a:p>
            <a:pPr marL="114300" indent="0">
              <a:buNone/>
            </a:pPr>
            <a:endParaRPr lang="en-US" altLang="zh-CN" dirty="0"/>
          </a:p>
          <a:p>
            <a:pPr marL="114300" indent="0">
              <a:buNone/>
            </a:pPr>
            <a:r>
              <a:rPr lang="en-US" altLang="zh-CN" dirty="0" smtClean="0"/>
              <a:t>	</a:t>
            </a:r>
            <a:endParaRPr lang="en-US" altLang="zh-CN" dirty="0"/>
          </a:p>
          <a:p>
            <a:endParaRPr lang="en-US" altLang="zh-CN" dirty="0"/>
          </a:p>
          <a:p>
            <a:endParaRPr kumimoji="1" lang="zh-CN" altLang="en-US" dirty="0"/>
          </a:p>
        </p:txBody>
      </p:sp>
      <p:sp>
        <p:nvSpPr>
          <p:cNvPr id="6" name="文本占位符 5"/>
          <p:cNvSpPr>
            <a:spLocks noGrp="1"/>
          </p:cNvSpPr>
          <p:nvPr>
            <p:ph type="body" idx="2"/>
          </p:nvPr>
        </p:nvSpPr>
        <p:spPr/>
        <p:txBody>
          <a:bodyPr/>
          <a:lstStyle/>
          <a:p>
            <a:endParaRPr kumimoji="1"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Packetbeat</a:t>
            </a:r>
            <a:endParaRPr kumimoji="1" lang="zh-CN" altLang="en-US" dirty="0"/>
          </a:p>
        </p:txBody>
      </p:sp>
      <p:sp>
        <p:nvSpPr>
          <p:cNvPr id="5" name="文本占位符 4"/>
          <p:cNvSpPr>
            <a:spLocks noGrp="1"/>
          </p:cNvSpPr>
          <p:nvPr>
            <p:ph type="body" idx="1"/>
          </p:nvPr>
        </p:nvSpPr>
        <p:spPr/>
        <p:txBody>
          <a:bodyPr/>
          <a:lstStyle/>
          <a:p>
            <a:r>
              <a:rPr kumimoji="1" lang="en-US" altLang="zh-CN" dirty="0" smtClean="0"/>
              <a:t>Cassandra</a:t>
            </a:r>
            <a:r>
              <a:rPr kumimoji="1" lang="zh-CN" altLang="en-US" dirty="0" smtClean="0"/>
              <a:t> </a:t>
            </a:r>
            <a:r>
              <a:rPr kumimoji="1" lang="en-US" altLang="zh-CN" dirty="0" smtClean="0"/>
              <a:t>protocol</a:t>
            </a:r>
            <a:endParaRPr kumimoji="1" lang="en-US" altLang="zh-CN" dirty="0" smtClean="0"/>
          </a:p>
          <a:p>
            <a:r>
              <a:rPr lang="en-US" altLang="zh-CN" dirty="0" smtClean="0"/>
              <a:t>Support</a:t>
            </a:r>
            <a:r>
              <a:rPr lang="zh-CN" altLang="en-US" dirty="0" smtClean="0"/>
              <a:t> </a:t>
            </a:r>
            <a:r>
              <a:rPr lang="en-US" altLang="zh-CN" dirty="0"/>
              <a:t>IP/TCP</a:t>
            </a:r>
            <a:r>
              <a:rPr lang="zh-CN" altLang="en-US" dirty="0"/>
              <a:t> </a:t>
            </a:r>
            <a:r>
              <a:rPr lang="en-US" altLang="zh-CN" dirty="0"/>
              <a:t>flows </a:t>
            </a:r>
            <a:endParaRPr lang="en-US" altLang="zh-CN" dirty="0"/>
          </a:p>
          <a:p>
            <a:pPr lvl="1"/>
            <a:r>
              <a:rPr lang="en-US" altLang="zh-CN" dirty="0"/>
              <a:t>Report</a:t>
            </a:r>
            <a:r>
              <a:rPr lang="zh-CN" altLang="en-US" dirty="0"/>
              <a:t> </a:t>
            </a:r>
            <a:r>
              <a:rPr lang="en-US" altLang="zh-CN" dirty="0"/>
              <a:t>statistics</a:t>
            </a:r>
            <a:r>
              <a:rPr lang="zh-CN" altLang="en-US" dirty="0"/>
              <a:t> </a:t>
            </a:r>
            <a:r>
              <a:rPr lang="en-US" altLang="zh-CN" dirty="0"/>
              <a:t>like</a:t>
            </a:r>
            <a:r>
              <a:rPr lang="zh-CN" altLang="en-US" dirty="0"/>
              <a:t> </a:t>
            </a:r>
            <a:r>
              <a:rPr lang="en-US" altLang="zh-CN" dirty="0"/>
              <a:t>packet/byte</a:t>
            </a:r>
            <a:r>
              <a:rPr lang="zh-CN" altLang="en-US" dirty="0"/>
              <a:t> </a:t>
            </a:r>
            <a:r>
              <a:rPr lang="en-US" altLang="zh-CN" dirty="0"/>
              <a:t>counts </a:t>
            </a:r>
            <a:endParaRPr kumimoji="1" lang="en-US" altLang="zh-CN" dirty="0"/>
          </a:p>
          <a:p>
            <a:r>
              <a:rPr lang="en-US" altLang="zh-CN" dirty="0"/>
              <a:t>More prebuilt </a:t>
            </a:r>
            <a:r>
              <a:rPr lang="en-US" altLang="zh-CN" dirty="0" smtClean="0"/>
              <a:t>dashboards</a:t>
            </a:r>
            <a:endParaRPr kumimoji="1" lang="en-US" altLang="zh-CN" dirty="0" smtClean="0"/>
          </a:p>
          <a:p>
            <a:r>
              <a:rPr lang="en-US" altLang="zh-CN" dirty="0" smtClean="0"/>
              <a:t>Template </a:t>
            </a:r>
            <a:r>
              <a:rPr lang="en-US" altLang="zh-CN" dirty="0"/>
              <a:t>loading</a:t>
            </a:r>
            <a:endParaRPr kumimoji="1" lang="en-US" altLang="zh-CN" dirty="0"/>
          </a:p>
        </p:txBody>
      </p:sp>
      <p:sp>
        <p:nvSpPr>
          <p:cNvPr id="6" name="文本占位符 5"/>
          <p:cNvSpPr>
            <a:spLocks noGrp="1"/>
          </p:cNvSpPr>
          <p:nvPr>
            <p:ph type="body" idx="2"/>
          </p:nvPr>
        </p:nvSpPr>
        <p:spPr/>
        <p:txBody>
          <a:bodyPr/>
          <a:lstStyle/>
          <a:p>
            <a:endParaRPr kumimoji="1"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Metricbeat</a:t>
            </a:r>
            <a:endParaRPr kumimoji="1" lang="zh-CN" altLang="en-US" dirty="0"/>
          </a:p>
        </p:txBody>
      </p:sp>
      <p:sp>
        <p:nvSpPr>
          <p:cNvPr id="5" name="文本占位符 4"/>
          <p:cNvSpPr>
            <a:spLocks noGrp="1"/>
          </p:cNvSpPr>
          <p:nvPr>
            <p:ph type="body" idx="1"/>
          </p:nvPr>
        </p:nvSpPr>
        <p:spPr/>
        <p:txBody>
          <a:bodyPr/>
          <a:lstStyle/>
          <a:p>
            <a:r>
              <a:rPr kumimoji="1" lang="en-US" altLang="zh-CN" dirty="0" err="1" smtClean="0"/>
              <a:t>mongoDB</a:t>
            </a:r>
            <a:endParaRPr kumimoji="1" lang="en-US" altLang="zh-CN" dirty="0" smtClean="0"/>
          </a:p>
          <a:p>
            <a:r>
              <a:rPr kumimoji="1" lang="en-US" altLang="zh-CN" dirty="0" smtClean="0"/>
              <a:t>apache</a:t>
            </a:r>
            <a:endParaRPr kumimoji="1" lang="en-US" altLang="zh-CN" dirty="0" smtClean="0"/>
          </a:p>
          <a:p>
            <a:r>
              <a:rPr kumimoji="1" lang="en-US" altLang="zh-CN" dirty="0" err="1" smtClean="0"/>
              <a:t>mysql</a:t>
            </a:r>
            <a:endParaRPr kumimoji="1" lang="en-US" altLang="zh-CN" dirty="0" smtClean="0"/>
          </a:p>
          <a:p>
            <a:r>
              <a:rPr kumimoji="1" lang="en-US" altLang="zh-CN" dirty="0" err="1" smtClean="0"/>
              <a:t>nginx</a:t>
            </a:r>
            <a:endParaRPr kumimoji="1" lang="en-US" altLang="zh-CN" dirty="0" smtClean="0"/>
          </a:p>
          <a:p>
            <a:r>
              <a:rPr kumimoji="1" lang="en-US" altLang="zh-CN" dirty="0" err="1" smtClean="0"/>
              <a:t>postgresql</a:t>
            </a:r>
            <a:endParaRPr kumimoji="1" lang="en-US" altLang="zh-CN" dirty="0" smtClean="0"/>
          </a:p>
          <a:p>
            <a:r>
              <a:rPr kumimoji="1" lang="en-US" altLang="zh-CN" dirty="0" err="1" smtClean="0"/>
              <a:t>redis</a:t>
            </a:r>
            <a:r>
              <a:rPr kumimoji="1" lang="en-US" altLang="zh-CN" dirty="0" smtClean="0"/>
              <a:t> </a:t>
            </a:r>
            <a:endParaRPr kumimoji="1" lang="en-US" altLang="zh-CN" dirty="0" smtClean="0"/>
          </a:p>
          <a:p>
            <a:r>
              <a:rPr kumimoji="1" lang="en-US" altLang="zh-CN" dirty="0" smtClean="0"/>
              <a:t>system</a:t>
            </a:r>
            <a:endParaRPr kumimoji="1" lang="en-US" altLang="zh-CN" dirty="0" smtClean="0"/>
          </a:p>
          <a:p>
            <a:r>
              <a:rPr kumimoji="1" lang="en-US" altLang="zh-CN" dirty="0" smtClean="0"/>
              <a:t>zookeeper</a:t>
            </a:r>
            <a:endParaRPr kumimoji="1" lang="zh-CN" altLang="en-US" dirty="0"/>
          </a:p>
        </p:txBody>
      </p:sp>
      <p:sp>
        <p:nvSpPr>
          <p:cNvPr id="6" name="文本占位符 5"/>
          <p:cNvSpPr>
            <a:spLocks noGrp="1"/>
          </p:cNvSpPr>
          <p:nvPr>
            <p:ph type="body" idx="2"/>
          </p:nvPr>
        </p:nvSpPr>
        <p:spPr/>
        <p:txBody>
          <a:bodyPr/>
          <a:lstStyle/>
          <a:p>
            <a:endParaRPr kumimoji="1" lang="zh-CN" altLang="en-US"/>
          </a:p>
        </p:txBody>
      </p:sp>
      <p:pic>
        <p:nvPicPr>
          <p:cNvPr id="2" name="图片 1"/>
          <p:cNvPicPr>
            <a:picLocks noChangeAspect="1"/>
          </p:cNvPicPr>
          <p:nvPr/>
        </p:nvPicPr>
        <p:blipFill>
          <a:blip r:embed="rId1"/>
          <a:stretch>
            <a:fillRect/>
          </a:stretch>
        </p:blipFill>
        <p:spPr>
          <a:xfrm>
            <a:off x="266968" y="172203"/>
            <a:ext cx="8723844" cy="4907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 name="Shape 2449"/>
          <p:cNvSpPr/>
          <p:nvPr/>
        </p:nvSpPr>
        <p:spPr>
          <a:xfrm>
            <a:off x="286251" y="3546870"/>
            <a:ext cx="936611" cy="507829"/>
          </a:xfrm>
          <a:prstGeom prst="rect">
            <a:avLst/>
          </a:prstGeom>
          <a:ln w="12700">
            <a:noFill/>
            <a:miter lim="400000"/>
          </a:ln>
        </p:spPr>
        <p:txBody>
          <a:bodyPr wrap="square" lIns="121919" tIns="121919" rIns="121919" bIns="121919">
            <a:spAutoFit/>
          </a:bodyPr>
          <a:lstStyle/>
          <a:p>
            <a:pPr defTabSz="456565"/>
            <a:r>
              <a:rPr sz="1700" dirty="0">
                <a:solidFill>
                  <a:schemeClr val="accent3"/>
                </a:solidFill>
                <a:latin typeface="Avenir Black"/>
                <a:ea typeface="Avenir Black"/>
                <a:cs typeface="Avenir Black"/>
              </a:rPr>
              <a:t>Ingest</a:t>
            </a:r>
            <a:endParaRPr sz="1700" dirty="0">
              <a:solidFill>
                <a:schemeClr val="accent3"/>
              </a:solidFill>
              <a:latin typeface="Avenir Black"/>
              <a:ea typeface="Avenir Black"/>
              <a:cs typeface="Avenir Black"/>
            </a:endParaRPr>
          </a:p>
        </p:txBody>
      </p:sp>
      <p:sp>
        <p:nvSpPr>
          <p:cNvPr id="2450" name="Shape 2450"/>
          <p:cNvSpPr/>
          <p:nvPr/>
        </p:nvSpPr>
        <p:spPr>
          <a:xfrm>
            <a:off x="286252" y="2577080"/>
            <a:ext cx="1625531" cy="769439"/>
          </a:xfrm>
          <a:prstGeom prst="rect">
            <a:avLst/>
          </a:prstGeom>
          <a:ln w="12700">
            <a:noFill/>
            <a:miter lim="400000"/>
          </a:ln>
        </p:spPr>
        <p:txBody>
          <a:bodyPr wrap="squar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Store,</a:t>
            </a:r>
            <a:r>
              <a:rPr lang="en-US" sz="1700" dirty="0">
                <a:solidFill>
                  <a:schemeClr val="accent3"/>
                </a:solidFill>
              </a:rPr>
              <a:t> </a:t>
            </a:r>
            <a:r>
              <a:rPr sz="1700" dirty="0">
                <a:solidFill>
                  <a:schemeClr val="accent3"/>
                </a:solidFill>
              </a:rPr>
              <a:t>Index,</a:t>
            </a:r>
            <a:endParaRPr lang="en-US" sz="1700" dirty="0">
              <a:solidFill>
                <a:schemeClr val="accent3"/>
              </a:solidFill>
            </a:endParaRPr>
          </a:p>
          <a:p>
            <a:pPr defTabSz="456565">
              <a:defRPr sz="6400">
                <a:latin typeface="Avenir Black"/>
                <a:ea typeface="Avenir Black"/>
                <a:cs typeface="Avenir Black"/>
                <a:sym typeface="Avenir Black"/>
              </a:defRPr>
            </a:pPr>
            <a:r>
              <a:rPr lang="en-US" sz="1700" dirty="0">
                <a:solidFill>
                  <a:schemeClr val="accent3"/>
                </a:solidFill>
              </a:rPr>
              <a:t>&amp; </a:t>
            </a:r>
            <a:r>
              <a:rPr sz="1700" dirty="0">
                <a:solidFill>
                  <a:schemeClr val="accent3"/>
                </a:solidFill>
              </a:rPr>
              <a:t>Analyze</a:t>
            </a:r>
            <a:endParaRPr sz="1700" dirty="0">
              <a:solidFill>
                <a:schemeClr val="accent3"/>
              </a:solidFill>
            </a:endParaRPr>
          </a:p>
        </p:txBody>
      </p:sp>
      <p:sp>
        <p:nvSpPr>
          <p:cNvPr id="2451" name="Shape 2451"/>
          <p:cNvSpPr/>
          <p:nvPr/>
        </p:nvSpPr>
        <p:spPr>
          <a:xfrm>
            <a:off x="286244" y="1615909"/>
            <a:ext cx="1166418" cy="769439"/>
          </a:xfrm>
          <a:prstGeom prst="rect">
            <a:avLst/>
          </a:prstGeom>
          <a:ln w="12700">
            <a:noFill/>
            <a:miter lim="400000"/>
          </a:ln>
        </p:spPr>
        <p:txBody>
          <a:bodyPr wrap="none" lIns="121919" tIns="121919" rIns="121919" bIns="121919">
            <a:spAutoFit/>
          </a:bodyPr>
          <a:lstStyle/>
          <a:p>
            <a:pPr defTabSz="456565">
              <a:defRPr sz="6400">
                <a:latin typeface="Avenir Black"/>
                <a:ea typeface="Avenir Black"/>
                <a:cs typeface="Avenir Black"/>
                <a:sym typeface="Avenir Black"/>
              </a:defRPr>
            </a:pPr>
            <a:r>
              <a:rPr sz="1700" dirty="0">
                <a:solidFill>
                  <a:schemeClr val="accent3"/>
                </a:solidFill>
              </a:rPr>
              <a:t>User</a:t>
            </a:r>
            <a:endParaRPr sz="1700" dirty="0">
              <a:solidFill>
                <a:schemeClr val="accent3"/>
              </a:solidFill>
            </a:endParaRPr>
          </a:p>
          <a:p>
            <a:pPr defTabSz="456565">
              <a:defRPr sz="6400">
                <a:latin typeface="Avenir Black"/>
                <a:ea typeface="Avenir Black"/>
                <a:cs typeface="Avenir Black"/>
                <a:sym typeface="Avenir Black"/>
              </a:defRPr>
            </a:pPr>
            <a:r>
              <a:rPr sz="1700" dirty="0">
                <a:solidFill>
                  <a:schemeClr val="accent3"/>
                </a:solidFill>
              </a:rPr>
              <a:t>Interface</a:t>
            </a:r>
            <a:endParaRPr sz="1700" dirty="0">
              <a:solidFill>
                <a:schemeClr val="accent3"/>
              </a:solidFill>
            </a:endParaRPr>
          </a:p>
        </p:txBody>
      </p:sp>
      <p:sp>
        <p:nvSpPr>
          <p:cNvPr id="2452" name="Shape 2452"/>
          <p:cNvSpPr/>
          <p:nvPr/>
        </p:nvSpPr>
        <p:spPr>
          <a:xfrm>
            <a:off x="1889585" y="1576839"/>
            <a:ext cx="6149864" cy="827166"/>
          </a:xfrm>
          <a:prstGeom prst="rect">
            <a:avLst/>
          </a:prstGeom>
          <a:solidFill>
            <a:schemeClr val="accent1"/>
          </a:solid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5" name="Shape 2455"/>
          <p:cNvSpPr/>
          <p:nvPr/>
        </p:nvSpPr>
        <p:spPr>
          <a:xfrm>
            <a:off x="1892254" y="2508535"/>
            <a:ext cx="6147203" cy="878996"/>
          </a:xfrm>
          <a:prstGeom prst="rect">
            <a:avLst/>
          </a:prstGeom>
          <a:no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p>
        </p:txBody>
      </p:sp>
      <p:sp>
        <p:nvSpPr>
          <p:cNvPr id="2458" name="Shape 2458"/>
          <p:cNvSpPr/>
          <p:nvPr/>
        </p:nvSpPr>
        <p:spPr>
          <a:xfrm>
            <a:off x="1889593" y="3504763"/>
            <a:ext cx="3011861" cy="687090"/>
          </a:xfrm>
          <a:prstGeom prst="rect">
            <a:avLst/>
          </a:prstGeom>
          <a:no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sp>
        <p:nvSpPr>
          <p:cNvPr id="2461" name="Shape 2461"/>
          <p:cNvSpPr/>
          <p:nvPr/>
        </p:nvSpPr>
        <p:spPr>
          <a:xfrm>
            <a:off x="5060207" y="3496825"/>
            <a:ext cx="2979242" cy="695030"/>
          </a:xfrm>
          <a:prstGeom prst="rect">
            <a:avLst/>
          </a:prstGeom>
          <a:noFill/>
          <a:ln w="19050" cap="flat" cmpd="sng">
            <a:solidFill>
              <a:srgbClr val="3EBEB0"/>
            </a:solidFill>
            <a:prstDash val="dash"/>
            <a:round/>
          </a:ln>
          <a:effectLst/>
        </p:spPr>
        <p:txBody>
          <a:bodyPr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endParaRPr sz="3300"/>
          </a:p>
        </p:txBody>
      </p:sp>
      <p:pic>
        <p:nvPicPr>
          <p:cNvPr id="6" name="图片 5" descr="Beats-Logos-Color-H.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45329" y="3476639"/>
            <a:ext cx="1637526" cy="777150"/>
          </a:xfrm>
          <a:prstGeom prst="rect">
            <a:avLst/>
          </a:prstGeom>
          <a:noFill/>
        </p:spPr>
      </p:pic>
      <p:pic>
        <p:nvPicPr>
          <p:cNvPr id="7" name="图片 6" descr="Elasticsearch-Logo-Color-H.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46" y="2545338"/>
            <a:ext cx="3163000" cy="842192"/>
          </a:xfrm>
          <a:prstGeom prst="rect">
            <a:avLst/>
          </a:prstGeom>
        </p:spPr>
      </p:pic>
      <p:pic>
        <p:nvPicPr>
          <p:cNvPr id="8" name="图片 7" descr="Kibana-Logo-Color-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0328" y="1513560"/>
            <a:ext cx="2173799" cy="991921"/>
          </a:xfrm>
          <a:prstGeom prst="rect">
            <a:avLst/>
          </a:prstGeom>
        </p:spPr>
      </p:pic>
      <p:pic>
        <p:nvPicPr>
          <p:cNvPr id="9" name="图片 8" descr="Logstash-Logos-Color-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0458" y="3423161"/>
            <a:ext cx="2152250" cy="847401"/>
          </a:xfrm>
          <a:prstGeom prst="rect">
            <a:avLst/>
          </a:prstGeom>
          <a:noFill/>
        </p:spPr>
      </p:pic>
      <p:sp>
        <p:nvSpPr>
          <p:cNvPr id="3" name="标题 2"/>
          <p:cNvSpPr>
            <a:spLocks noGrp="1"/>
          </p:cNvSpPr>
          <p:nvPr>
            <p:ph type="title"/>
          </p:nvPr>
        </p:nvSpPr>
        <p:spPr/>
        <p:txBody>
          <a:bodyPr/>
          <a:lstStyle/>
          <a:p>
            <a:r>
              <a:rPr lang="en-US" altLang="zh-CN" dirty="0" smtClean="0"/>
              <a:t>The “</a:t>
            </a:r>
            <a:r>
              <a:rPr lang="en-US" altLang="zh-CN" dirty="0" smtClean="0">
                <a:solidFill>
                  <a:schemeClr val="accent3"/>
                </a:solidFill>
              </a:rPr>
              <a:t>Elastic Stack</a:t>
            </a:r>
            <a:r>
              <a:rPr lang="en-US" altLang="zh-CN" dirty="0" smtClean="0"/>
              <a:t>”</a:t>
            </a:r>
            <a:endParaRPr kumimoji="1" lang="zh-CN" altLang="en-US" dirty="0"/>
          </a:p>
        </p:txBody>
      </p:sp>
      <p:sp>
        <p:nvSpPr>
          <p:cNvPr id="22" name="Shape 2452"/>
          <p:cNvSpPr/>
          <p:nvPr/>
        </p:nvSpPr>
        <p:spPr>
          <a:xfrm>
            <a:off x="8180551" y="1576841"/>
            <a:ext cx="755720" cy="2615013"/>
          </a:xfrm>
          <a:prstGeom prst="rect">
            <a:avLst/>
          </a:prstGeom>
          <a:solidFill>
            <a:schemeClr val="bg1">
              <a:lumMod val="20000"/>
              <a:lumOff val="80000"/>
            </a:schemeClr>
          </a:solidFill>
          <a:ln w="19050" cap="flat" cmpd="sng">
            <a:solidFill>
              <a:srgbClr val="3EBEB0"/>
            </a:solidFill>
            <a:prstDash val="dash"/>
            <a:round/>
          </a:ln>
          <a:effectLst/>
        </p:spPr>
        <p:txBody>
          <a:bodyPr vert="vert" wrap="square" lIns="121919" tIns="121919" rIns="121919" bIns="121919" numCol="1" anchor="ctr">
            <a:noAutofit/>
          </a:bodyPr>
          <a:lstStyle/>
          <a:p>
            <a:pPr algn="ctr" defTabSz="456565">
              <a:defRPr sz="6400">
                <a:solidFill>
                  <a:srgbClr val="FFFFFF"/>
                </a:solidFill>
                <a:latin typeface="Avenir Heavy"/>
                <a:ea typeface="Avenir Heavy"/>
                <a:cs typeface="Avenir Heavy"/>
                <a:sym typeface="Avenir Heavy"/>
              </a:defRPr>
            </a:pPr>
            <a:r>
              <a:rPr lang="zh-CN" altLang="en-US" sz="2000" dirty="0" smtClean="0">
                <a:solidFill>
                  <a:srgbClr val="E9478B"/>
                </a:solidFill>
              </a:rPr>
              <a:t>         </a:t>
            </a:r>
            <a:r>
              <a:rPr lang="en-US" altLang="zh-CN" sz="2000" dirty="0" smtClean="0">
                <a:solidFill>
                  <a:schemeClr val="bg2"/>
                </a:solidFill>
              </a:rPr>
              <a:t>Extensions</a:t>
            </a:r>
            <a:endParaRPr sz="2000" dirty="0">
              <a:solidFill>
                <a:schemeClr val="bg2"/>
              </a:solidFill>
            </a:endParaRPr>
          </a:p>
        </p:txBody>
      </p:sp>
      <p:pic>
        <p:nvPicPr>
          <p:cNvPr id="11" name="图片 10"/>
          <p:cNvPicPr>
            <a:picLocks noChangeAspect="1"/>
          </p:cNvPicPr>
          <p:nvPr/>
        </p:nvPicPr>
        <p:blipFill>
          <a:blip r:embed="rId5"/>
          <a:stretch>
            <a:fillRect/>
          </a:stretch>
        </p:blipFill>
        <p:spPr>
          <a:xfrm>
            <a:off x="8258949" y="1874780"/>
            <a:ext cx="583269" cy="5832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What’s</a:t>
            </a:r>
            <a:r>
              <a:rPr kumimoji="1" lang="zh-CN" altLang="en-US" dirty="0" smtClean="0"/>
              <a:t> </a:t>
            </a:r>
            <a:r>
              <a:rPr kumimoji="1" lang="en-US" altLang="zh-CN" dirty="0" err="1" smtClean="0"/>
              <a:t>Kibana</a:t>
            </a:r>
            <a:r>
              <a:rPr kumimoji="1" lang="zh-CN" altLang="en-US" dirty="0" smtClean="0"/>
              <a:t>？</a:t>
            </a:r>
            <a:endParaRPr kumimoji="1" lang="zh-CN" altLang="en-US" dirty="0"/>
          </a:p>
        </p:txBody>
      </p:sp>
      <p:pic>
        <p:nvPicPr>
          <p:cNvPr id="4" name="图片 3"/>
          <p:cNvPicPr>
            <a:picLocks noChangeAspect="1"/>
          </p:cNvPicPr>
          <p:nvPr/>
        </p:nvPicPr>
        <p:blipFill>
          <a:blip r:embed="rId1"/>
          <a:stretch>
            <a:fillRect/>
          </a:stretch>
        </p:blipFill>
        <p:spPr>
          <a:xfrm>
            <a:off x="3950774" y="1162889"/>
            <a:ext cx="5021813" cy="2710963"/>
          </a:xfrm>
          <a:prstGeom prst="rect">
            <a:avLst/>
          </a:prstGeom>
        </p:spPr>
      </p:pic>
      <p:sp>
        <p:nvSpPr>
          <p:cNvPr id="5" name="文本框 4"/>
          <p:cNvSpPr txBox="1"/>
          <p:nvPr/>
        </p:nvSpPr>
        <p:spPr>
          <a:xfrm>
            <a:off x="533041" y="1436766"/>
            <a:ext cx="3746962" cy="1631216"/>
          </a:xfrm>
          <a:prstGeom prst="rect">
            <a:avLst/>
          </a:prstGeom>
          <a:noFill/>
        </p:spPr>
        <p:txBody>
          <a:bodyPr wrap="square" rtlCol="0">
            <a:spAutoFit/>
          </a:bodyPr>
          <a:lstStyle/>
          <a:p>
            <a:r>
              <a:rPr lang="en-US" altLang="zh-CN" sz="2000" b="1" dirty="0" err="1"/>
              <a:t>Kibana</a:t>
            </a:r>
            <a:r>
              <a:rPr lang="en-US" altLang="zh-CN" sz="2000" dirty="0"/>
              <a:t> is an </a:t>
            </a:r>
            <a:endParaRPr lang="en-US" altLang="zh-CN" sz="2000" dirty="0" smtClean="0"/>
          </a:p>
          <a:p>
            <a:r>
              <a:rPr lang="en-US" altLang="zh-CN" sz="2000" dirty="0" smtClean="0"/>
              <a:t>open </a:t>
            </a:r>
            <a:r>
              <a:rPr lang="en-US" altLang="zh-CN" sz="2000" dirty="0"/>
              <a:t>source analytics </a:t>
            </a:r>
            <a:endParaRPr lang="en-US" altLang="zh-CN" sz="2000" dirty="0" smtClean="0"/>
          </a:p>
          <a:p>
            <a:r>
              <a:rPr lang="en-US" altLang="zh-CN" sz="2000" dirty="0" smtClean="0"/>
              <a:t>and </a:t>
            </a:r>
            <a:r>
              <a:rPr lang="en-US" altLang="zh-CN" sz="2000" b="1" dirty="0">
                <a:solidFill>
                  <a:schemeClr val="accent3"/>
                </a:solidFill>
              </a:rPr>
              <a:t>visualization</a:t>
            </a:r>
            <a:r>
              <a:rPr lang="en-US" altLang="zh-CN" sz="2000" dirty="0">
                <a:solidFill>
                  <a:schemeClr val="accent3"/>
                </a:solidFill>
              </a:rPr>
              <a:t> </a:t>
            </a:r>
            <a:r>
              <a:rPr lang="en-US" altLang="zh-CN" sz="2000" b="1" dirty="0">
                <a:solidFill>
                  <a:schemeClr val="accent3"/>
                </a:solidFill>
              </a:rPr>
              <a:t>platform</a:t>
            </a:r>
            <a:r>
              <a:rPr lang="en-US" altLang="zh-CN" sz="2000" b="1" dirty="0"/>
              <a:t> </a:t>
            </a:r>
            <a:endParaRPr lang="en-US" altLang="zh-CN" sz="2000" b="1" dirty="0" smtClean="0"/>
          </a:p>
          <a:p>
            <a:r>
              <a:rPr lang="en-US" altLang="zh-CN" sz="2000" dirty="0" smtClean="0"/>
              <a:t>designed </a:t>
            </a:r>
            <a:r>
              <a:rPr lang="en-US" altLang="zh-CN" sz="2000" dirty="0"/>
              <a:t>to work with Elasticsearch.</a:t>
            </a:r>
            <a:endParaRPr kumimoji="1" lang="zh-CN" altLang="en-US" sz="2000" dirty="0"/>
          </a:p>
        </p:txBody>
      </p:sp>
      <p:pic>
        <p:nvPicPr>
          <p:cNvPr id="6" name="图片 5" descr="Kibana-Logo-Color-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697" y="1"/>
            <a:ext cx="3148679" cy="1436766"/>
          </a:xfrm>
          <a:prstGeom prst="rect">
            <a:avLst/>
          </a:prstGeom>
        </p:spPr>
      </p:pic>
      <p:sp>
        <p:nvSpPr>
          <p:cNvPr id="3" name="文本框 2"/>
          <p:cNvSpPr txBox="1"/>
          <p:nvPr/>
        </p:nvSpPr>
        <p:spPr>
          <a:xfrm>
            <a:off x="806305" y="4233751"/>
            <a:ext cx="4410432" cy="461665"/>
          </a:xfrm>
          <a:prstGeom prst="rect">
            <a:avLst/>
          </a:prstGeom>
          <a:noFill/>
        </p:spPr>
        <p:txBody>
          <a:bodyPr wrap="none" rtlCol="0">
            <a:spAutoFit/>
          </a:bodyPr>
          <a:lstStyle/>
          <a:p>
            <a:r>
              <a:rPr kumimoji="1" lang="en-US" altLang="zh-CN" sz="2400" dirty="0" smtClean="0">
                <a:solidFill>
                  <a:schemeClr val="accent4"/>
                </a:solidFill>
              </a:rPr>
              <a:t>http://</a:t>
            </a:r>
            <a:r>
              <a:rPr kumimoji="1" lang="en-US" altLang="zh-CN" sz="2400" dirty="0" err="1" smtClean="0">
                <a:solidFill>
                  <a:schemeClr val="accent4"/>
                </a:solidFill>
              </a:rPr>
              <a:t>github.com</a:t>
            </a:r>
            <a:r>
              <a:rPr kumimoji="1" lang="en-US" altLang="zh-CN" sz="2400" dirty="0" smtClean="0">
                <a:solidFill>
                  <a:schemeClr val="accent4"/>
                </a:solidFill>
              </a:rPr>
              <a:t>/elastic/</a:t>
            </a:r>
            <a:r>
              <a:rPr kumimoji="1" lang="en-US" altLang="zh-CN" sz="2400" dirty="0" err="1" smtClean="0">
                <a:solidFill>
                  <a:schemeClr val="accent4"/>
                </a:solidFill>
              </a:rPr>
              <a:t>kibana</a:t>
            </a:r>
            <a:endParaRPr kumimoji="1" lang="zh-CN" altLang="en-US" sz="2400" dirty="0">
              <a:solidFill>
                <a:schemeClr val="accent4"/>
              </a:solidFill>
            </a:endParaRPr>
          </a:p>
        </p:txBody>
      </p:sp>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New</a:t>
            </a:r>
            <a:r>
              <a:rPr kumimoji="1" lang="zh-CN" altLang="en-US" dirty="0" smtClean="0"/>
              <a:t> </a:t>
            </a:r>
            <a:r>
              <a:rPr kumimoji="1" lang="en-US" altLang="zh-CN" dirty="0" smtClean="0"/>
              <a:t>design</a:t>
            </a:r>
            <a:endParaRPr kumimoji="1" lang="zh-CN" altLang="en-US" dirty="0"/>
          </a:p>
        </p:txBody>
      </p:sp>
      <p:pic>
        <p:nvPicPr>
          <p:cNvPr id="5" name="图片 4"/>
          <p:cNvPicPr>
            <a:picLocks noChangeAspect="1"/>
          </p:cNvPicPr>
          <p:nvPr/>
        </p:nvPicPr>
        <p:blipFill>
          <a:blip r:embed="rId1"/>
          <a:stretch>
            <a:fillRect/>
          </a:stretch>
        </p:blipFill>
        <p:spPr>
          <a:xfrm>
            <a:off x="0" y="952973"/>
            <a:ext cx="9144000" cy="3892119"/>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Brings a new focus on your data </a:t>
            </a:r>
            <a:endParaRPr lang="en-US" altLang="zh-CN" dirty="0">
              <a:effectLst/>
            </a:endParaRPr>
          </a:p>
        </p:txBody>
      </p:sp>
      <p:pic>
        <p:nvPicPr>
          <p:cNvPr id="6" name="图片 5" descr="bltd209e115feab5e24-Screen Shot 2016-04-05 at 7.38.27 AM_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52371"/>
            <a:ext cx="9144000" cy="38801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About</a:t>
            </a:r>
            <a:r>
              <a:rPr kumimoji="1" lang="zh-CN" altLang="en-US" dirty="0" smtClean="0"/>
              <a:t> </a:t>
            </a:r>
            <a:r>
              <a:rPr kumimoji="1" lang="en-US" altLang="zh-CN" dirty="0" smtClean="0"/>
              <a:t>me</a:t>
            </a:r>
            <a:endParaRPr kumimoji="1" lang="zh-CN" altLang="en-US" dirty="0"/>
          </a:p>
        </p:txBody>
      </p:sp>
      <p:sp>
        <p:nvSpPr>
          <p:cNvPr id="5" name="文本占位符 4"/>
          <p:cNvSpPr>
            <a:spLocks noGrp="1"/>
          </p:cNvSpPr>
          <p:nvPr>
            <p:ph type="body" idx="1"/>
          </p:nvPr>
        </p:nvSpPr>
        <p:spPr/>
        <p:txBody>
          <a:bodyPr/>
          <a:lstStyle/>
          <a:p>
            <a:r>
              <a:rPr lang="sk-SK" altLang="zh-CN" dirty="0"/>
              <a:t>Medcl</a:t>
            </a:r>
            <a:r>
              <a:rPr lang="zh-CN" altLang="sk-SK" dirty="0"/>
              <a:t>，曾勇（</a:t>
            </a:r>
            <a:r>
              <a:rPr lang="sk-SK" altLang="zh-CN" dirty="0"/>
              <a:t>Zeng Yong</a:t>
            </a:r>
            <a:r>
              <a:rPr lang="zh-CN" altLang="sk-SK" dirty="0"/>
              <a:t>）</a:t>
            </a:r>
            <a:endParaRPr lang="zh-CN" altLang="sk-SK" dirty="0"/>
          </a:p>
          <a:p>
            <a:r>
              <a:rPr lang="en-US" altLang="zh-CN" dirty="0" smtClean="0"/>
              <a:t>Developer</a:t>
            </a:r>
            <a:r>
              <a:rPr lang="zh-CN" altLang="zh-CN" dirty="0"/>
              <a:t> </a:t>
            </a:r>
            <a:r>
              <a:rPr lang="en-US" altLang="zh-CN" dirty="0" smtClean="0"/>
              <a:t>@ </a:t>
            </a:r>
            <a:r>
              <a:rPr lang="en-US" altLang="zh-CN" dirty="0"/>
              <a:t>Elastic</a:t>
            </a:r>
            <a:endParaRPr lang="en-US" altLang="zh-CN" dirty="0"/>
          </a:p>
          <a:p>
            <a:pPr lvl="1"/>
            <a:r>
              <a:rPr lang="en-US" altLang="zh-CN" dirty="0"/>
              <a:t>Follow Elasticsearch </a:t>
            </a:r>
            <a:r>
              <a:rPr lang="en-US" altLang="zh-CN" dirty="0" smtClean="0"/>
              <a:t>since </a:t>
            </a:r>
            <a:r>
              <a:rPr lang="en-US" altLang="zh-CN" dirty="0"/>
              <a:t>v0.5</a:t>
            </a:r>
            <a:r>
              <a:rPr lang="en-US" altLang="zh-CN" dirty="0" smtClean="0"/>
              <a:t>,</a:t>
            </a:r>
            <a:r>
              <a:rPr lang="zh-CN" altLang="en-US" dirty="0" smtClean="0"/>
              <a:t> </a:t>
            </a:r>
            <a:r>
              <a:rPr lang="en-US" altLang="zh-CN" dirty="0" smtClean="0"/>
              <a:t>2010</a:t>
            </a:r>
            <a:endParaRPr lang="en-US" altLang="zh-CN" dirty="0"/>
          </a:p>
          <a:p>
            <a:pPr lvl="1"/>
            <a:r>
              <a:rPr lang="en-US" altLang="zh-CN" dirty="0"/>
              <a:t>Joined Elastic </a:t>
            </a:r>
            <a:r>
              <a:rPr lang="en-US" altLang="zh-CN" dirty="0" smtClean="0"/>
              <a:t>since </a:t>
            </a:r>
            <a:r>
              <a:rPr lang="en-US" altLang="zh-CN" dirty="0"/>
              <a:t>September</a:t>
            </a:r>
            <a:r>
              <a:rPr lang="en-US" altLang="zh-CN" dirty="0" smtClean="0"/>
              <a:t>,</a:t>
            </a:r>
            <a:r>
              <a:rPr lang="zh-CN" altLang="en-US" dirty="0" smtClean="0"/>
              <a:t> </a:t>
            </a:r>
            <a:r>
              <a:rPr lang="en-US" altLang="zh-CN" dirty="0" smtClean="0"/>
              <a:t>2015  </a:t>
            </a:r>
            <a:endParaRPr lang="en-US" altLang="zh-CN" dirty="0" smtClean="0"/>
          </a:p>
          <a:p>
            <a:pPr lvl="1"/>
            <a:r>
              <a:rPr lang="en-US" altLang="zh-CN" dirty="0" smtClean="0"/>
              <a:t>Now</a:t>
            </a:r>
            <a:r>
              <a:rPr lang="zh-CN" altLang="en-US" dirty="0" smtClean="0"/>
              <a:t> </a:t>
            </a:r>
            <a:r>
              <a:rPr lang="en-US" altLang="zh-CN" dirty="0" smtClean="0"/>
              <a:t>in</a:t>
            </a:r>
            <a:r>
              <a:rPr lang="zh-CN" altLang="en-US" dirty="0" smtClean="0"/>
              <a:t> </a:t>
            </a:r>
            <a:r>
              <a:rPr lang="en-US" altLang="zh-CN" dirty="0" smtClean="0"/>
              <a:t>Beats</a:t>
            </a:r>
            <a:r>
              <a:rPr lang="zh-CN" altLang="en-US" dirty="0" smtClean="0"/>
              <a:t> </a:t>
            </a:r>
            <a:r>
              <a:rPr lang="en-US" altLang="zh-CN" dirty="0" smtClean="0"/>
              <a:t>team</a:t>
            </a:r>
            <a:endParaRPr lang="en-US" altLang="zh-CN" dirty="0"/>
          </a:p>
          <a:p>
            <a:r>
              <a:rPr lang="en-US" altLang="zh-CN" dirty="0"/>
              <a:t>@</a:t>
            </a:r>
            <a:r>
              <a:rPr lang="en-US" altLang="zh-CN" dirty="0" smtClean="0"/>
              <a:t>medcl</a:t>
            </a:r>
            <a:endParaRPr lang="en-US" altLang="zh-CN" dirty="0" smtClean="0"/>
          </a:p>
          <a:p>
            <a:r>
              <a:rPr lang="en-US" altLang="zh-CN" dirty="0" err="1" smtClean="0"/>
              <a:t>medcl@elastic.co</a:t>
            </a:r>
            <a:endParaRPr lang="en-US" altLang="zh-CN" dirty="0"/>
          </a:p>
          <a:p>
            <a:r>
              <a:rPr lang="en-US" altLang="zh-CN" u="sng" dirty="0">
                <a:hlinkClick r:id="rId1"/>
              </a:rPr>
              <a:t>http://github.com/medcl</a:t>
            </a:r>
            <a:endParaRPr lang="en-US" altLang="zh-CN" dirty="0">
              <a:hlinkClick r:id="rId1"/>
            </a:endParaRPr>
          </a:p>
          <a:p>
            <a:r>
              <a:rPr lang="en-US" altLang="zh-CN" dirty="0"/>
              <a:t>Based in Changsha</a:t>
            </a:r>
            <a:r>
              <a:rPr lang="en-US" altLang="zh-CN" dirty="0" smtClean="0"/>
              <a:t>, Hunan</a:t>
            </a:r>
            <a:r>
              <a:rPr lang="en-US" altLang="en-US" dirty="0" smtClean="0"/>
              <a:t>, </a:t>
            </a:r>
            <a:r>
              <a:rPr lang="en-US" altLang="zh-CN" dirty="0" smtClean="0"/>
              <a:t>China</a:t>
            </a:r>
            <a:endParaRPr kumimoji="1" lang="zh-CN" altLang="en-US" dirty="0"/>
          </a:p>
        </p:txBody>
      </p:sp>
      <p:pic>
        <p:nvPicPr>
          <p:cNvPr id="3" name="图片 2" descr="elastic-logo-V-full 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940" y="1219204"/>
            <a:ext cx="2891770" cy="2706899"/>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Applicaton</a:t>
            </a:r>
            <a:r>
              <a:rPr lang="en-US" altLang="zh-CN" dirty="0"/>
              <a:t> Framework </a:t>
            </a:r>
            <a:br>
              <a:rPr lang="en-US" altLang="zh-CN" dirty="0"/>
            </a:br>
            <a:endParaRPr kumimoji="1" lang="zh-CN" altLang="en-US" dirty="0"/>
          </a:p>
        </p:txBody>
      </p:sp>
      <p:pic>
        <p:nvPicPr>
          <p:cNvPr id="3" name="图片 2"/>
          <p:cNvPicPr>
            <a:picLocks noChangeAspect="1"/>
          </p:cNvPicPr>
          <p:nvPr/>
        </p:nvPicPr>
        <p:blipFill>
          <a:blip r:embed="rId1"/>
          <a:stretch>
            <a:fillRect/>
          </a:stretch>
        </p:blipFill>
        <p:spPr>
          <a:xfrm>
            <a:off x="2405069" y="487898"/>
            <a:ext cx="6738931" cy="4655602"/>
          </a:xfrm>
          <a:prstGeom prst="rect">
            <a:avLst/>
          </a:prstGeom>
        </p:spPr>
      </p:pic>
      <p:sp>
        <p:nvSpPr>
          <p:cNvPr id="4" name="矩形 3"/>
          <p:cNvSpPr/>
          <p:nvPr/>
        </p:nvSpPr>
        <p:spPr>
          <a:xfrm>
            <a:off x="343942" y="1817610"/>
            <a:ext cx="1404453" cy="461665"/>
          </a:xfrm>
          <a:prstGeom prst="rect">
            <a:avLst/>
          </a:prstGeom>
        </p:spPr>
        <p:txBody>
          <a:bodyPr wrap="square">
            <a:spAutoFit/>
          </a:bodyPr>
          <a:lstStyle/>
          <a:p>
            <a:r>
              <a:rPr lang="en-US" altLang="zh-CN" baseline="30000" dirty="0"/>
              <a:t>Appear in the main navigation</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fter.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72781" y="370788"/>
            <a:ext cx="3879898" cy="4707826"/>
          </a:xfrm>
          <a:prstGeom prst="rect">
            <a:avLst/>
          </a:prstGeom>
        </p:spPr>
      </p:pic>
      <p:pic>
        <p:nvPicPr>
          <p:cNvPr id="6" name="Picture 5" descr="bef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727" y="370788"/>
            <a:ext cx="3874173" cy="4708985"/>
          </a:xfrm>
          <a:prstGeom prst="rect">
            <a:avLst/>
          </a:prstGeom>
        </p:spPr>
      </p:pic>
      <p:sp>
        <p:nvSpPr>
          <p:cNvPr id="7" name="TextBox 6"/>
          <p:cNvSpPr txBox="1"/>
          <p:nvPr/>
        </p:nvSpPr>
        <p:spPr bwMode="black">
          <a:xfrm>
            <a:off x="472786" y="27806"/>
            <a:ext cx="3865718" cy="369332"/>
          </a:xfrm>
          <a:prstGeom prst="rect">
            <a:avLst/>
          </a:prstGeom>
        </p:spPr>
        <p:txBody>
          <a:bodyPr wrap="square" rtlCol="0">
            <a:spAutoFit/>
          </a:bodyPr>
          <a:lstStyle/>
          <a:p>
            <a:pPr marL="0" indent="0" algn="ctr">
              <a:buNone/>
            </a:pPr>
            <a:r>
              <a:rPr lang="en-US" b="1" dirty="0" smtClean="0"/>
              <a:t>System-Generated Labels</a:t>
            </a:r>
            <a:endParaRPr lang="en-US" b="1" dirty="0" smtClean="0"/>
          </a:p>
        </p:txBody>
      </p:sp>
      <p:sp>
        <p:nvSpPr>
          <p:cNvPr id="8" name="TextBox 7"/>
          <p:cNvSpPr txBox="1"/>
          <p:nvPr/>
        </p:nvSpPr>
        <p:spPr bwMode="black">
          <a:xfrm>
            <a:off x="4792749" y="13353"/>
            <a:ext cx="3847178" cy="369332"/>
          </a:xfrm>
          <a:prstGeom prst="rect">
            <a:avLst/>
          </a:prstGeom>
        </p:spPr>
        <p:txBody>
          <a:bodyPr wrap="square" rtlCol="0">
            <a:spAutoFit/>
          </a:bodyPr>
          <a:lstStyle/>
          <a:p>
            <a:pPr marL="0" indent="0" algn="ctr">
              <a:buNone/>
            </a:pPr>
            <a:r>
              <a:rPr lang="en-US" b="1" dirty="0" smtClean="0"/>
              <a:t>Custom Labels</a:t>
            </a:r>
            <a:endParaRPr lang="en-US" b="1"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Console</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
        <p:nvSpPr>
          <p:cNvPr id="6" name="文本占位符 5"/>
          <p:cNvSpPr>
            <a:spLocks noGrp="1"/>
          </p:cNvSpPr>
          <p:nvPr>
            <p:ph type="body" idx="2"/>
          </p:nvPr>
        </p:nvSpPr>
        <p:spPr/>
        <p:txBody>
          <a:bodyPr/>
          <a:lstStyle/>
          <a:p>
            <a:endParaRPr kumimoji="1" lang="zh-CN" altLang="en-US"/>
          </a:p>
        </p:txBody>
      </p:sp>
      <p:pic>
        <p:nvPicPr>
          <p:cNvPr id="7" name="图片 6"/>
          <p:cNvPicPr>
            <a:picLocks noChangeAspect="1"/>
          </p:cNvPicPr>
          <p:nvPr/>
        </p:nvPicPr>
        <p:blipFill>
          <a:blip r:embed="rId1"/>
          <a:stretch>
            <a:fillRect/>
          </a:stretch>
        </p:blipFill>
        <p:spPr>
          <a:xfrm>
            <a:off x="0" y="876300"/>
            <a:ext cx="9144000" cy="338890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Marvel</a:t>
            </a:r>
            <a:endParaRPr kumimoji="1" lang="zh-CN" altLang="en-US" dirty="0"/>
          </a:p>
        </p:txBody>
      </p:sp>
      <p:sp>
        <p:nvSpPr>
          <p:cNvPr id="3" name="文本占位符 2"/>
          <p:cNvSpPr>
            <a:spLocks noGrp="1"/>
          </p:cNvSpPr>
          <p:nvPr>
            <p:ph type="body" idx="1"/>
          </p:nvPr>
        </p:nvSpPr>
        <p:spPr/>
        <p:txBody>
          <a:bodyPr/>
          <a:lstStyle/>
          <a:p>
            <a:endParaRPr kumimoji="1" lang="zh-CN" altLang="en-US" dirty="0"/>
          </a:p>
        </p:txBody>
      </p:sp>
      <p:sp>
        <p:nvSpPr>
          <p:cNvPr id="4" name="文本占位符 3"/>
          <p:cNvSpPr>
            <a:spLocks noGrp="1"/>
          </p:cNvSpPr>
          <p:nvPr>
            <p:ph type="body" idx="2"/>
          </p:nvPr>
        </p:nvSpPr>
        <p:spPr/>
        <p:txBody>
          <a:bodyPr/>
          <a:lstStyle/>
          <a:p>
            <a:endParaRPr kumimoji="1" lang="zh-CN" altLang="en-US"/>
          </a:p>
        </p:txBody>
      </p:sp>
      <p:pic>
        <p:nvPicPr>
          <p:cNvPr id="6" name="图片 5"/>
          <p:cNvPicPr>
            <a:picLocks noChangeAspect="1"/>
          </p:cNvPicPr>
          <p:nvPr/>
        </p:nvPicPr>
        <p:blipFill>
          <a:blip r:embed="rId1"/>
          <a:stretch>
            <a:fillRect/>
          </a:stretch>
        </p:blipFill>
        <p:spPr>
          <a:xfrm>
            <a:off x="1562101" y="634938"/>
            <a:ext cx="7045678" cy="4508562"/>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What’s more</a:t>
            </a:r>
            <a:endParaRPr kumimoji="1" lang="zh-CN" altLang="en-US" dirty="0"/>
          </a:p>
        </p:txBody>
      </p:sp>
      <p:sp>
        <p:nvSpPr>
          <p:cNvPr id="3" name="文本占位符 2"/>
          <p:cNvSpPr>
            <a:spLocks noGrp="1"/>
          </p:cNvSpPr>
          <p:nvPr>
            <p:ph type="body" idx="1"/>
          </p:nvPr>
        </p:nvSpPr>
        <p:spPr/>
        <p:txBody>
          <a:bodyPr/>
          <a:lstStyle/>
          <a:p>
            <a:r>
              <a:rPr lang="en-US" altLang="zh-CN" smtClean="0"/>
              <a:t>Tile Service</a:t>
            </a:r>
            <a:endParaRPr lang="en-US" altLang="zh-CN" smtClean="0"/>
          </a:p>
          <a:p>
            <a:r>
              <a:rPr lang="en-US" altLang="zh-CN" dirty="0" err="1" smtClean="0"/>
              <a:t>Timelion</a:t>
            </a:r>
            <a:endParaRPr lang="en-US" altLang="zh-CN" dirty="0" smtClean="0"/>
          </a:p>
          <a:p>
            <a:r>
              <a:rPr lang="en-US" altLang="zh-CN" dirty="0" smtClean="0"/>
              <a:t>Graph</a:t>
            </a:r>
            <a:endParaRPr lang="en-US" altLang="zh-CN" dirty="0" smtClean="0"/>
          </a:p>
          <a:p>
            <a:r>
              <a:rPr lang="en-US" altLang="zh-CN" dirty="0" smtClean="0"/>
              <a:t>Reporting</a:t>
            </a:r>
            <a:endParaRPr lang="en-US" altLang="zh-CN" dirty="0"/>
          </a:p>
          <a:p>
            <a:endParaRPr kumimoji="1" lang="zh-CN" altLang="en-US" dirty="0"/>
          </a:p>
        </p:txBody>
      </p:sp>
      <p:sp>
        <p:nvSpPr>
          <p:cNvPr id="4" name="文本占位符 3"/>
          <p:cNvSpPr>
            <a:spLocks noGrp="1"/>
          </p:cNvSpPr>
          <p:nvPr>
            <p:ph type="body" idx="2"/>
          </p:nvPr>
        </p:nvSpPr>
        <p:spPr/>
        <p:txBody>
          <a:bodyPr/>
          <a:lstStyle/>
          <a:p>
            <a:endParaRPr kumimoji="1"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kumimoji="1" lang="zh-CN" altLang="en-US"/>
          </a:p>
        </p:txBody>
      </p:sp>
      <p:pic>
        <p:nvPicPr>
          <p:cNvPr id="4" name="图片 3" descr="Kibana-1.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1445"/>
            <a:ext cx="9144000" cy="468905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Community</a:t>
            </a:r>
            <a:endParaRPr kumimoji="1" lang="zh-CN" altLang="en-US" dirty="0"/>
          </a:p>
        </p:txBody>
      </p:sp>
      <p:sp>
        <p:nvSpPr>
          <p:cNvPr id="4" name="文本占位符 3"/>
          <p:cNvSpPr>
            <a:spLocks noGrp="1"/>
          </p:cNvSpPr>
          <p:nvPr>
            <p:ph type="body" idx="1"/>
          </p:nvPr>
        </p:nvSpPr>
        <p:spPr/>
        <p:txBody>
          <a:bodyPr/>
          <a:lstStyle/>
          <a:p>
            <a:r>
              <a:rPr kumimoji="1" lang="zh-CN" altLang="en-US" dirty="0" smtClean="0"/>
              <a:t>文档</a:t>
            </a:r>
            <a:r>
              <a:rPr kumimoji="1" lang="en-US" altLang="zh-CN" dirty="0" smtClean="0"/>
              <a:t> &amp; </a:t>
            </a:r>
            <a:r>
              <a:rPr kumimoji="1" lang="en-US" altLang="en-US" dirty="0" smtClean="0"/>
              <a:t>服务</a:t>
            </a:r>
            <a:r>
              <a:rPr kumimoji="1" lang="en-US" altLang="zh-CN" dirty="0" smtClean="0"/>
              <a:t> </a:t>
            </a:r>
            <a:r>
              <a:rPr kumimoji="1" lang="en-US" altLang="zh-CN" dirty="0" smtClean="0">
                <a:hlinkClick r:id="rId1"/>
              </a:rPr>
              <a:t>https</a:t>
            </a:r>
            <a:r>
              <a:rPr kumimoji="1" lang="en-US" altLang="zh-CN" dirty="0">
                <a:hlinkClick r:id="rId1"/>
              </a:rPr>
              <a:t>://www.elastic.co</a:t>
            </a:r>
            <a:r>
              <a:rPr kumimoji="1" lang="en-US" altLang="zh-CN" dirty="0" smtClean="0">
                <a:hlinkClick r:id="rId1"/>
              </a:rPr>
              <a:t>/</a:t>
            </a:r>
            <a:endParaRPr kumimoji="1" lang="en-US" altLang="zh-CN" dirty="0"/>
          </a:p>
          <a:p>
            <a:r>
              <a:rPr kumimoji="1" lang="zh-CN" altLang="en-US" dirty="0" smtClean="0"/>
              <a:t>源码 </a:t>
            </a:r>
            <a:r>
              <a:rPr kumimoji="1" lang="en-US" altLang="zh-CN" dirty="0" smtClean="0"/>
              <a:t>&amp;</a:t>
            </a:r>
            <a:r>
              <a:rPr kumimoji="1" lang="zh-CN" altLang="en-US" dirty="0" smtClean="0"/>
              <a:t> </a:t>
            </a:r>
            <a:r>
              <a:rPr kumimoji="1" lang="en-US" altLang="zh-CN" dirty="0" smtClean="0"/>
              <a:t>Issue:</a:t>
            </a:r>
            <a:r>
              <a:rPr kumimoji="1" lang="zh-CN" altLang="en-US" dirty="0" smtClean="0"/>
              <a:t> </a:t>
            </a:r>
            <a:r>
              <a:rPr kumimoji="1" lang="en-US" altLang="zh-CN" dirty="0" smtClean="0">
                <a:hlinkClick r:id="rId2"/>
              </a:rPr>
              <a:t>http</a:t>
            </a:r>
            <a:r>
              <a:rPr kumimoji="1" lang="en-US" altLang="zh-CN" dirty="0">
                <a:hlinkClick r:id="rId2"/>
              </a:rPr>
              <a:t>://github.com/elastic</a:t>
            </a:r>
            <a:r>
              <a:rPr kumimoji="1" lang="en-US" altLang="zh-CN" dirty="0" smtClean="0">
                <a:hlinkClick r:id="rId2"/>
              </a:rPr>
              <a:t>/</a:t>
            </a:r>
            <a:endParaRPr kumimoji="1" lang="en-US" altLang="zh-CN" dirty="0" smtClean="0"/>
          </a:p>
          <a:p>
            <a:r>
              <a:rPr kumimoji="1" lang="zh-CN" altLang="en-US" dirty="0" smtClean="0"/>
              <a:t>中文社区</a:t>
            </a:r>
            <a:r>
              <a:rPr kumimoji="1" lang="en-US" altLang="zh-CN" dirty="0" smtClean="0"/>
              <a:t>: </a:t>
            </a:r>
            <a:r>
              <a:rPr kumimoji="1" lang="en-US" altLang="zh-CN" dirty="0" smtClean="0">
                <a:hlinkClick r:id="rId3"/>
              </a:rPr>
              <a:t>http://elasticsearch.cn/</a:t>
            </a:r>
            <a:endParaRPr kumimoji="1" lang="en-US" altLang="zh-CN" dirty="0" smtClean="0"/>
          </a:p>
          <a:p>
            <a:endParaRPr kumimoji="1" lang="en-US" altLang="zh-CN" dirty="0" smtClean="0"/>
          </a:p>
          <a:p>
            <a:pPr marL="114300" indent="0">
              <a:buNone/>
            </a:pPr>
            <a:endParaRPr kumimoji="1" lang="zh-CN" altLang="en-US" dirty="0"/>
          </a:p>
        </p:txBody>
      </p:sp>
      <p:sp>
        <p:nvSpPr>
          <p:cNvPr id="5" name="文本占位符 4"/>
          <p:cNvSpPr>
            <a:spLocks noGrp="1"/>
          </p:cNvSpPr>
          <p:nvPr>
            <p:ph type="body" idx="2"/>
          </p:nvPr>
        </p:nvSpPr>
        <p:spPr/>
        <p:txBody>
          <a:bodyPr/>
          <a:lstStyle/>
          <a:p>
            <a:endParaRPr kumimoji="1" lang="zh-CN" altLang="en-US"/>
          </a:p>
        </p:txBody>
      </p:sp>
      <p:pic>
        <p:nvPicPr>
          <p:cNvPr id="3" name="图片 2"/>
          <p:cNvPicPr>
            <a:picLocks noChangeAspect="1"/>
          </p:cNvPicPr>
          <p:nvPr/>
        </p:nvPicPr>
        <p:blipFill>
          <a:blip r:embed="rId4"/>
          <a:stretch>
            <a:fillRect/>
          </a:stretch>
        </p:blipFill>
        <p:spPr>
          <a:xfrm>
            <a:off x="6019809" y="1376015"/>
            <a:ext cx="2286000" cy="2997200"/>
          </a:xfrm>
          <a:prstGeom prst="rect">
            <a:avLst/>
          </a:prstGeom>
        </p:spPr>
      </p:pic>
      <p:sp>
        <p:nvSpPr>
          <p:cNvPr id="8" name="矩形 7"/>
          <p:cNvSpPr/>
          <p:nvPr/>
        </p:nvSpPr>
        <p:spPr>
          <a:xfrm>
            <a:off x="639492" y="2894916"/>
            <a:ext cx="4572000" cy="646331"/>
          </a:xfrm>
          <a:prstGeom prst="rect">
            <a:avLst/>
          </a:prstGeom>
        </p:spPr>
        <p:txBody>
          <a:bodyPr>
            <a:spAutoFit/>
          </a:bodyPr>
          <a:lstStyle/>
          <a:p>
            <a:r>
              <a:rPr lang="en-US" altLang="zh-CN" dirty="0" smtClean="0"/>
              <a:t>Elastic{ON}</a:t>
            </a:r>
            <a:r>
              <a:rPr lang="zh-CN" altLang="en-US" dirty="0" smtClean="0"/>
              <a:t> </a:t>
            </a:r>
            <a:r>
              <a:rPr lang="en-US" altLang="zh-CN" dirty="0" err="1" smtClean="0"/>
              <a:t>Dev</a:t>
            </a:r>
            <a:r>
              <a:rPr lang="en-US" altLang="zh-CN" smtClean="0"/>
              <a:t> China</a:t>
            </a:r>
            <a:r>
              <a:rPr lang="zh-CN" altLang="en-US" dirty="0" smtClean="0"/>
              <a:t> </a:t>
            </a:r>
            <a:r>
              <a:rPr lang="en-US" altLang="zh-CN" dirty="0" smtClean="0"/>
              <a:t>2016</a:t>
            </a:r>
            <a:r>
              <a:rPr lang="zh-CN" altLang="en-US" dirty="0" smtClean="0"/>
              <a:t> 来了</a:t>
            </a:r>
            <a:r>
              <a:rPr lang="en-US" altLang="zh-CN" dirty="0" smtClean="0"/>
              <a:t>!</a:t>
            </a:r>
            <a:endParaRPr lang="en-US" altLang="zh-CN" dirty="0" smtClean="0"/>
          </a:p>
          <a:p>
            <a:r>
              <a:rPr lang="en-US" altLang="zh-CN" dirty="0" smtClean="0"/>
              <a:t>http://</a:t>
            </a:r>
            <a:r>
              <a:rPr lang="en-US" altLang="zh-CN" dirty="0" err="1" smtClean="0"/>
              <a:t>conf.elasticsearch.cn</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lstStyle/>
          <a:p>
            <a:r>
              <a:rPr kumimoji="1" lang="en-US" altLang="zh-CN" dirty="0" smtClean="0"/>
              <a:t>Thanks!</a:t>
            </a:r>
            <a:endParaRPr kumimoji="1"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What’s Elastic</a:t>
            </a:r>
            <a:r>
              <a:rPr kumimoji="1" lang="zh-CN" altLang="en-US" dirty="0" smtClean="0"/>
              <a:t>？</a:t>
            </a:r>
            <a:endParaRPr kumimoji="1" lang="zh-CN" altLang="en-US" dirty="0"/>
          </a:p>
        </p:txBody>
      </p:sp>
      <p:sp>
        <p:nvSpPr>
          <p:cNvPr id="5" name="文本占位符 4"/>
          <p:cNvSpPr>
            <a:spLocks noGrp="1"/>
          </p:cNvSpPr>
          <p:nvPr>
            <p:ph type="body" idx="1"/>
          </p:nvPr>
        </p:nvSpPr>
        <p:spPr>
          <a:xfrm>
            <a:off x="343940" y="972250"/>
            <a:ext cx="7961867" cy="3744533"/>
          </a:xfrm>
        </p:spPr>
        <p:txBody>
          <a:bodyPr/>
          <a:lstStyle/>
          <a:p>
            <a:r>
              <a:rPr kumimoji="1" lang="en-US" altLang="zh-CN" dirty="0"/>
              <a:t>A</a:t>
            </a:r>
            <a:r>
              <a:rPr kumimoji="1" lang="zh-CN" altLang="en-US" dirty="0"/>
              <a:t> </a:t>
            </a:r>
            <a:r>
              <a:rPr lang="en-US" altLang="zh-CN" dirty="0"/>
              <a:t>distributed </a:t>
            </a:r>
            <a:r>
              <a:rPr kumimoji="1" lang="en-US" altLang="zh-CN" dirty="0"/>
              <a:t>startup</a:t>
            </a:r>
            <a:r>
              <a:rPr kumimoji="1" lang="zh-CN" altLang="en-US" dirty="0"/>
              <a:t> </a:t>
            </a:r>
            <a:r>
              <a:rPr kumimoji="1" lang="en-US" altLang="zh-CN" dirty="0"/>
              <a:t>company</a:t>
            </a:r>
            <a:r>
              <a:rPr kumimoji="1" lang="zh-CN" altLang="en-US" dirty="0"/>
              <a:t>，</a:t>
            </a:r>
            <a:r>
              <a:rPr kumimoji="1" lang="en-US" altLang="zh-CN" dirty="0"/>
              <a:t>since</a:t>
            </a:r>
            <a:r>
              <a:rPr kumimoji="1" lang="zh-CN" altLang="en-US" dirty="0"/>
              <a:t> </a:t>
            </a:r>
            <a:r>
              <a:rPr kumimoji="1" lang="en-US" altLang="zh-CN" dirty="0"/>
              <a:t>2012</a:t>
            </a:r>
            <a:endParaRPr kumimoji="1" lang="en-US" altLang="zh-CN" dirty="0"/>
          </a:p>
          <a:p>
            <a:pPr lvl="1"/>
            <a:r>
              <a:rPr kumimoji="1" lang="en-US" altLang="zh-CN" dirty="0"/>
              <a:t>HQ:</a:t>
            </a:r>
            <a:r>
              <a:rPr kumimoji="1" lang="zh-CN" altLang="en-US" dirty="0"/>
              <a:t> </a:t>
            </a:r>
            <a:r>
              <a:rPr kumimoji="1" lang="en-US" altLang="zh-CN" dirty="0"/>
              <a:t>Mountain View, CA</a:t>
            </a:r>
            <a:r>
              <a:rPr kumimoji="1" lang="zh-CN" altLang="en-US" dirty="0"/>
              <a:t> </a:t>
            </a:r>
            <a:r>
              <a:rPr kumimoji="1" lang="en-US" altLang="zh-CN" dirty="0"/>
              <a:t>AND</a:t>
            </a:r>
            <a:r>
              <a:rPr kumimoji="1" lang="zh-CN" altLang="en-US" dirty="0"/>
              <a:t> </a:t>
            </a:r>
            <a:r>
              <a:rPr kumimoji="1" lang="en-US" altLang="zh-CN" dirty="0"/>
              <a:t>Amsterdam, Netherlands</a:t>
            </a:r>
            <a:endParaRPr kumimoji="1" lang="en-US" altLang="zh-CN" dirty="0"/>
          </a:p>
          <a:p>
            <a:pPr lvl="1"/>
            <a:r>
              <a:rPr lang="en-US" altLang="zh-CN" dirty="0"/>
              <a:t>With employees in </a:t>
            </a:r>
            <a:r>
              <a:rPr lang="zh-CN" altLang="zh-CN" dirty="0" smtClean="0"/>
              <a:t>30</a:t>
            </a:r>
            <a:r>
              <a:rPr lang="en-US" altLang="zh-CN" dirty="0" smtClean="0"/>
              <a:t>+ </a:t>
            </a:r>
            <a:r>
              <a:rPr lang="en-US" altLang="zh-CN" dirty="0"/>
              <a:t>countries (and counting), spread across </a:t>
            </a:r>
            <a:r>
              <a:rPr lang="en-US" altLang="zh-CN" dirty="0" smtClean="0"/>
              <a:t>18+ </a:t>
            </a:r>
            <a:r>
              <a:rPr lang="en-US" altLang="zh-CN" dirty="0"/>
              <a:t>time zones, speaking over </a:t>
            </a:r>
            <a:r>
              <a:rPr lang="en-US" altLang="zh-CN" dirty="0" smtClean="0"/>
              <a:t>30+ </a:t>
            </a:r>
            <a:r>
              <a:rPr lang="en-US" altLang="zh-CN" dirty="0"/>
              <a:t>languages</a:t>
            </a:r>
            <a:endParaRPr kumimoji="1" lang="en-US" altLang="zh-CN" dirty="0"/>
          </a:p>
          <a:p>
            <a:r>
              <a:rPr kumimoji="1" lang="en-US" altLang="zh-CN" dirty="0"/>
              <a:t>We are</a:t>
            </a:r>
            <a:r>
              <a:rPr kumimoji="1" lang="zh-CN" altLang="en-US" dirty="0"/>
              <a:t> </a:t>
            </a:r>
            <a:r>
              <a:rPr kumimoji="1" lang="en-US" altLang="zh-CN" dirty="0"/>
              <a:t>working</a:t>
            </a:r>
            <a:r>
              <a:rPr kumimoji="1" lang="zh-CN" altLang="en-US" dirty="0"/>
              <a:t> </a:t>
            </a:r>
            <a:r>
              <a:rPr kumimoji="1" lang="en-US" altLang="zh-CN" dirty="0"/>
              <a:t>on</a:t>
            </a:r>
            <a:r>
              <a:rPr kumimoji="1" lang="zh-CN" altLang="en-US" dirty="0"/>
              <a:t> </a:t>
            </a:r>
            <a:r>
              <a:rPr kumimoji="1" lang="en-US" altLang="zh-CN" dirty="0"/>
              <a:t>Open Source projects!</a:t>
            </a:r>
            <a:r>
              <a:rPr kumimoji="1" lang="zh-CN" altLang="en-US" dirty="0"/>
              <a:t> </a:t>
            </a:r>
            <a:endParaRPr kumimoji="1" lang="en-US" altLang="zh-CN" dirty="0"/>
          </a:p>
          <a:p>
            <a:pPr lvl="1"/>
            <a:r>
              <a:rPr kumimoji="1" lang="en-US" altLang="zh-CN" dirty="0"/>
              <a:t>(</a:t>
            </a:r>
            <a:r>
              <a:rPr kumimoji="1" lang="en-US" altLang="zh-CN" sz="1200" dirty="0"/>
              <a:t>Luckily some</a:t>
            </a:r>
            <a:r>
              <a:rPr kumimoji="1" lang="zh-CN" altLang="en-US" sz="1200" dirty="0"/>
              <a:t> </a:t>
            </a:r>
            <a:r>
              <a:rPr kumimoji="1" lang="en-US" altLang="zh-CN" sz="1200" dirty="0"/>
              <a:t>of</a:t>
            </a:r>
            <a:r>
              <a:rPr kumimoji="1" lang="zh-CN" altLang="en-US" sz="1200" dirty="0"/>
              <a:t> </a:t>
            </a:r>
            <a:r>
              <a:rPr kumimoji="1" lang="en-US" altLang="zh-CN" sz="1200" dirty="0"/>
              <a:t>them</a:t>
            </a:r>
            <a:r>
              <a:rPr kumimoji="1" lang="zh-CN" altLang="en-US" sz="1200" dirty="0"/>
              <a:t> </a:t>
            </a:r>
            <a:r>
              <a:rPr kumimoji="1" lang="en-US" altLang="zh-CN" sz="1200" dirty="0"/>
              <a:t>are</a:t>
            </a:r>
            <a:r>
              <a:rPr kumimoji="1" lang="zh-CN" altLang="en-US" sz="1200" dirty="0"/>
              <a:t> </a:t>
            </a:r>
            <a:r>
              <a:rPr kumimoji="1" lang="en-US" altLang="zh-CN" sz="1200" dirty="0"/>
              <a:t>popula</a:t>
            </a:r>
            <a:r>
              <a:rPr kumimoji="1" lang="en-US" altLang="zh-CN" dirty="0"/>
              <a:t>r,</a:t>
            </a:r>
            <a:r>
              <a:rPr kumimoji="1" lang="zh-CN" altLang="en-US" dirty="0"/>
              <a:t> </a:t>
            </a:r>
            <a:r>
              <a:rPr kumimoji="1" lang="en-US" altLang="zh-CN" dirty="0" err="1"/>
              <a:t>eg:elasticsearch</a:t>
            </a:r>
            <a:r>
              <a:rPr kumimoji="1" lang="en-US" altLang="zh-CN" dirty="0"/>
              <a:t>)</a:t>
            </a:r>
            <a:endParaRPr kumimoji="1" lang="en-US" altLang="zh-CN" dirty="0"/>
          </a:p>
          <a:p>
            <a:r>
              <a:rPr kumimoji="1" lang="en-US" altLang="zh-CN" dirty="0"/>
              <a:t>Offering support</a:t>
            </a:r>
            <a:r>
              <a:rPr kumimoji="1" lang="zh-CN" altLang="en-US" dirty="0"/>
              <a:t> </a:t>
            </a:r>
            <a:r>
              <a:rPr kumimoji="1" lang="en-US" altLang="zh-CN" dirty="0"/>
              <a:t>Subscription</a:t>
            </a:r>
            <a:r>
              <a:rPr kumimoji="1" lang="zh-CN" altLang="en-US" dirty="0"/>
              <a:t>，</a:t>
            </a:r>
            <a:r>
              <a:rPr kumimoji="1" lang="en-US" altLang="zh-CN" dirty="0"/>
              <a:t>X-pack</a:t>
            </a:r>
            <a:r>
              <a:rPr kumimoji="1" lang="zh-CN" altLang="zh-CN" dirty="0"/>
              <a:t>，</a:t>
            </a:r>
            <a:r>
              <a:rPr kumimoji="1" lang="en-US" altLang="zh-CN" dirty="0"/>
              <a:t>Cloud</a:t>
            </a:r>
            <a:r>
              <a:rPr kumimoji="1" lang="zh-CN" altLang="en-US" dirty="0"/>
              <a:t> </a:t>
            </a:r>
            <a:r>
              <a:rPr kumimoji="1" lang="en-US" altLang="zh-CN" dirty="0"/>
              <a:t>and</a:t>
            </a:r>
            <a:r>
              <a:rPr kumimoji="1" lang="zh-CN" altLang="en-US" dirty="0"/>
              <a:t> </a:t>
            </a:r>
            <a:r>
              <a:rPr kumimoji="1" lang="en-US" altLang="zh-CN" dirty="0"/>
              <a:t>Trainings</a:t>
            </a:r>
            <a:endParaRPr kumimoji="1" lang="en-US" altLang="zh-CN" dirty="0"/>
          </a:p>
          <a:p>
            <a:r>
              <a:rPr kumimoji="1" lang="en-US" altLang="zh-CN" dirty="0"/>
              <a:t>Find</a:t>
            </a:r>
            <a:r>
              <a:rPr kumimoji="1" lang="zh-CN" altLang="en-US" dirty="0"/>
              <a:t> </a:t>
            </a:r>
            <a:r>
              <a:rPr kumimoji="1" lang="en-US" altLang="zh-CN" dirty="0"/>
              <a:t>us</a:t>
            </a:r>
            <a:r>
              <a:rPr kumimoji="1" lang="zh-CN" altLang="en-US" dirty="0"/>
              <a:t> </a:t>
            </a:r>
            <a:r>
              <a:rPr kumimoji="1" lang="en-US" altLang="zh-CN" dirty="0"/>
              <a:t>on</a:t>
            </a:r>
            <a:r>
              <a:rPr kumimoji="1" lang="zh-CN" altLang="en-US" dirty="0"/>
              <a:t>: </a:t>
            </a:r>
            <a:r>
              <a:rPr kumimoji="1" lang="en-US" altLang="zh-CN" dirty="0">
                <a:hlinkClick r:id="rId1"/>
              </a:rPr>
              <a:t>https://github.com/elastic</a:t>
            </a:r>
            <a:r>
              <a:rPr kumimoji="1" lang="zh-CN" altLang="en-US" dirty="0"/>
              <a:t> </a:t>
            </a:r>
            <a:r>
              <a:rPr kumimoji="1" lang="en-US" altLang="zh-CN" dirty="0"/>
              <a:t>and</a:t>
            </a:r>
            <a:r>
              <a:rPr kumimoji="1" lang="zh-CN" altLang="en-US" dirty="0"/>
              <a:t> </a:t>
            </a:r>
            <a:r>
              <a:rPr lang="en-US" altLang="zh-CN" dirty="0">
                <a:hlinkClick r:id="rId2"/>
              </a:rPr>
              <a:t>https://www.elastic.co</a:t>
            </a:r>
            <a:endParaRPr lang="en-US" altLang="zh-CN" dirty="0"/>
          </a:p>
          <a:p>
            <a:endParaRPr lang="zh-CN" altLang="en-US" dirty="0"/>
          </a:p>
          <a:p>
            <a:endParaRPr kumimoji="1" lang="en-US" altLang="zh-CN" dirty="0"/>
          </a:p>
          <a:p>
            <a:endParaRPr kumimoji="1" lang="zh-CN" altLang="en-US" dirty="0"/>
          </a:p>
          <a:p>
            <a:endParaRPr lang="en-US" altLang="zh-CN" dirty="0"/>
          </a:p>
          <a:p>
            <a:endParaRPr lang="zh-CN" altLang="en-US" dirty="0"/>
          </a:p>
          <a:p>
            <a:endParaRPr kumimoji="1" lang="en-US" altLang="zh-CN" dirty="0" smtClean="0"/>
          </a:p>
          <a:p>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59049" y="1000023"/>
            <a:ext cx="7803537" cy="3522120"/>
          </a:xfrm>
          <a:prstGeom prst="rect">
            <a:avLst/>
          </a:prstGeom>
        </p:spPr>
      </p:pic>
      <p:sp>
        <p:nvSpPr>
          <p:cNvPr id="5" name="标题 4"/>
          <p:cNvSpPr>
            <a:spLocks noGrp="1"/>
          </p:cNvSpPr>
          <p:nvPr>
            <p:ph type="title"/>
          </p:nvPr>
        </p:nvSpPr>
        <p:spPr/>
        <p:txBody>
          <a:bodyPr/>
          <a:lstStyle/>
          <a:p>
            <a:r>
              <a:rPr kumimoji="1" lang="zh-CN" altLang="en-US" dirty="0" smtClean="0"/>
              <a:t>听说过</a:t>
            </a:r>
            <a:r>
              <a:rPr kumimoji="1" lang="en-US" altLang="zh-CN" dirty="0" smtClean="0"/>
              <a:t> “ELK” </a:t>
            </a:r>
            <a:r>
              <a:rPr kumimoji="1" lang="zh-CN" altLang="en-US" dirty="0" smtClean="0"/>
              <a:t>么</a:t>
            </a:r>
            <a:r>
              <a:rPr kumimoji="1" lang="en-US" altLang="zh-CN" dirty="0" smtClean="0"/>
              <a:t>?</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ELK is out</a:t>
            </a:r>
            <a:r>
              <a:rPr kumimoji="1" lang="zh-CN" altLang="en-US" dirty="0" smtClean="0"/>
              <a:t>，</a:t>
            </a:r>
            <a:r>
              <a:rPr kumimoji="1" lang="en-US" altLang="zh-CN" dirty="0" smtClean="0"/>
              <a:t>at</a:t>
            </a:r>
            <a:r>
              <a:rPr kumimoji="1" lang="zh-CN" altLang="en-US" dirty="0" smtClean="0"/>
              <a:t> </a:t>
            </a:r>
            <a:r>
              <a:rPr kumimoji="1" lang="en-US" altLang="zh-CN" dirty="0" smtClean="0"/>
              <a:t>least</a:t>
            </a:r>
            <a:r>
              <a:rPr kumimoji="1" lang="zh-CN" altLang="en-US" dirty="0" smtClean="0"/>
              <a:t> </a:t>
            </a:r>
            <a:r>
              <a:rPr kumimoji="1" lang="en-US" altLang="zh-CN" dirty="0" smtClean="0"/>
              <a:t>renamed</a:t>
            </a:r>
            <a:r>
              <a:rPr kumimoji="1" lang="zh-CN" altLang="en-US" dirty="0" smtClean="0"/>
              <a:t>！</a:t>
            </a:r>
            <a:endParaRPr kumimoji="1" lang="zh-CN" altLang="en-US" dirty="0"/>
          </a:p>
        </p:txBody>
      </p:sp>
      <p:pic>
        <p:nvPicPr>
          <p:cNvPr id="3" name="图片 2"/>
          <p:cNvPicPr>
            <a:picLocks noChangeAspect="1"/>
          </p:cNvPicPr>
          <p:nvPr/>
        </p:nvPicPr>
        <p:blipFill>
          <a:blip r:embed="rId1"/>
          <a:stretch>
            <a:fillRect/>
          </a:stretch>
        </p:blipFill>
        <p:spPr>
          <a:xfrm>
            <a:off x="4940738" y="1438739"/>
            <a:ext cx="4203262" cy="3057873"/>
          </a:xfrm>
          <a:prstGeom prst="rect">
            <a:avLst/>
          </a:prstGeom>
        </p:spPr>
      </p:pic>
      <p:pic>
        <p:nvPicPr>
          <p:cNvPr id="6" name="图片 5"/>
          <p:cNvPicPr>
            <a:picLocks noChangeAspect="1"/>
          </p:cNvPicPr>
          <p:nvPr/>
        </p:nvPicPr>
        <p:blipFill>
          <a:blip r:embed="rId2"/>
          <a:stretch>
            <a:fillRect/>
          </a:stretch>
        </p:blipFill>
        <p:spPr>
          <a:xfrm>
            <a:off x="623027" y="2511813"/>
            <a:ext cx="2430427" cy="1110592"/>
          </a:xfrm>
          <a:prstGeom prst="rect">
            <a:avLst/>
          </a:prstGeom>
        </p:spPr>
      </p:pic>
      <p:sp>
        <p:nvSpPr>
          <p:cNvPr id="7" name="椭圆形标注 6"/>
          <p:cNvSpPr/>
          <p:nvPr/>
        </p:nvSpPr>
        <p:spPr>
          <a:xfrm>
            <a:off x="1740222" y="1219201"/>
            <a:ext cx="1642456" cy="1113380"/>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我来也！</a:t>
            </a:r>
            <a:endParaRPr kumimoji="1" lang="zh-CN" altLang="en-US" dirty="0"/>
          </a:p>
        </p:txBody>
      </p:sp>
      <p:sp>
        <p:nvSpPr>
          <p:cNvPr id="8" name="矩形 7"/>
          <p:cNvSpPr/>
          <p:nvPr/>
        </p:nvSpPr>
        <p:spPr>
          <a:xfrm>
            <a:off x="343934" y="4070453"/>
            <a:ext cx="4572000" cy="461665"/>
          </a:xfrm>
          <a:prstGeom prst="rect">
            <a:avLst/>
          </a:prstGeom>
        </p:spPr>
        <p:txBody>
          <a:bodyPr>
            <a:spAutoFit/>
          </a:bodyPr>
          <a:lstStyle/>
          <a:p>
            <a:r>
              <a:rPr kumimoji="1" lang="en-US" altLang="zh-CN" sz="2400" dirty="0"/>
              <a:t>ELKB</a:t>
            </a:r>
            <a:r>
              <a:rPr kumimoji="1" lang="en-US" altLang="zh-CN" sz="2400" dirty="0" smtClean="0"/>
              <a:t>?</a:t>
            </a:r>
            <a:r>
              <a:rPr kumimoji="1" lang="zh-CN" altLang="en-US" sz="2400" dirty="0" smtClean="0"/>
              <a:t> </a:t>
            </a:r>
            <a:r>
              <a:rPr kumimoji="1" lang="en-US" altLang="zh-CN" sz="2400" dirty="0" smtClean="0"/>
              <a:t>BELK?</a:t>
            </a:r>
            <a:r>
              <a:rPr kumimoji="1" lang="zh-CN" altLang="en-US" sz="2400" dirty="0" smtClean="0"/>
              <a:t> </a:t>
            </a:r>
            <a:r>
              <a:rPr kumimoji="1" lang="en-US" altLang="zh-CN" sz="2400" dirty="0" smtClean="0"/>
              <a:t>LKBE?</a:t>
            </a:r>
            <a:r>
              <a:rPr kumimoji="1" lang="zh-CN" altLang="en-US" sz="2400" dirty="0" smtClean="0"/>
              <a:t> </a:t>
            </a:r>
            <a:r>
              <a:rPr kumimoji="1" lang="en-US" altLang="zh-CN" sz="2400" dirty="0" smtClean="0"/>
              <a:t>BKEL?</a:t>
            </a:r>
            <a:endParaRPr kumimoji="1" lang="en-US" altLang="zh-CN" sz="2400" dirty="0"/>
          </a:p>
        </p:txBody>
      </p:sp>
      <p:sp>
        <p:nvSpPr>
          <p:cNvPr id="4" name="文本框 3"/>
          <p:cNvSpPr txBox="1"/>
          <p:nvPr/>
        </p:nvSpPr>
        <p:spPr>
          <a:xfrm>
            <a:off x="846594" y="3622405"/>
            <a:ext cx="2212114" cy="369332"/>
          </a:xfrm>
          <a:prstGeom prst="rect">
            <a:avLst/>
          </a:prstGeom>
          <a:noFill/>
        </p:spPr>
        <p:txBody>
          <a:bodyPr wrap="none" rtlCol="0">
            <a:spAutoFit/>
          </a:bodyPr>
          <a:lstStyle/>
          <a:p>
            <a:r>
              <a:rPr kumimoji="1" lang="en-US" altLang="zh-CN" dirty="0" smtClean="0"/>
              <a:t>Beats</a:t>
            </a:r>
            <a:r>
              <a:rPr kumimoji="1" lang="zh-CN" altLang="en-US" dirty="0" smtClean="0"/>
              <a:t> </a:t>
            </a:r>
            <a:r>
              <a:rPr kumimoji="1" lang="en-US" altLang="zh-CN" dirty="0" smtClean="0"/>
              <a:t>&amp;</a:t>
            </a:r>
            <a:r>
              <a:rPr kumimoji="1" lang="zh-CN" altLang="en-US" dirty="0" smtClean="0"/>
              <a:t> </a:t>
            </a:r>
            <a:r>
              <a:rPr kumimoji="1" lang="en-US" altLang="zh-CN" dirty="0" err="1" smtClean="0"/>
              <a:t>Packetbeat</a:t>
            </a:r>
            <a:endParaRPr kumimoji="1"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It’s complicated</a:t>
            </a:r>
            <a:endParaRPr kumimoji="1" lang="zh-CN" altLang="en-US" dirty="0"/>
          </a:p>
        </p:txBody>
      </p:sp>
      <p:sp>
        <p:nvSpPr>
          <p:cNvPr id="6" name="文本占位符 5"/>
          <p:cNvSpPr>
            <a:spLocks noGrp="1"/>
          </p:cNvSpPr>
          <p:nvPr>
            <p:ph type="body" idx="2"/>
          </p:nvPr>
        </p:nvSpPr>
        <p:spPr/>
        <p:txBody>
          <a:bodyPr/>
          <a:lstStyle/>
          <a:p>
            <a:endParaRPr kumimoji="1" lang="zh-CN" altLang="en-US"/>
          </a:p>
        </p:txBody>
      </p:sp>
      <p:pic>
        <p:nvPicPr>
          <p:cNvPr id="8" name="图片 7"/>
          <p:cNvPicPr>
            <a:picLocks noChangeAspect="1"/>
          </p:cNvPicPr>
          <p:nvPr/>
        </p:nvPicPr>
        <p:blipFill>
          <a:blip r:embed="rId1"/>
          <a:stretch>
            <a:fillRect/>
          </a:stretch>
        </p:blipFill>
        <p:spPr>
          <a:xfrm>
            <a:off x="635000" y="1066800"/>
            <a:ext cx="7874000" cy="407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r>
              <a:rPr kumimoji="1" lang="en-US" altLang="zh-CN" dirty="0" smtClean="0"/>
              <a:t>It’s time to unite!</a:t>
            </a:r>
            <a:endParaRPr kumimoji="1" lang="zh-CN" altLang="en-US"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67.3"/>
</p:tagLst>
</file>

<file path=ppt/tags/tag2.xml><?xml version="1.0" encoding="utf-8"?>
<p:tagLst xmlns:p="http://schemas.openxmlformats.org/presentationml/2006/main">
  <p:tag name="TIMING" val="|1.6"/>
</p:tagLst>
</file>

<file path=ppt/theme/theme1.xml><?xml version="1.0" encoding="utf-8"?>
<a:theme xmlns:a="http://schemas.openxmlformats.org/drawingml/2006/main" name="Elastic">
  <a:themeElements>
    <a:clrScheme name="Elastic">
      <a:dk1>
        <a:srgbClr val="000000"/>
      </a:dk1>
      <a:lt1>
        <a:srgbClr val="FFFFFF"/>
      </a:lt1>
      <a:dk2>
        <a:srgbClr val="353535"/>
      </a:dk2>
      <a:lt2>
        <a:srgbClr val="909091"/>
      </a:lt2>
      <a:accent1>
        <a:srgbClr val="3EBEB0"/>
      </a:accent1>
      <a:accent2>
        <a:srgbClr val="F3BD19"/>
      </a:accent2>
      <a:accent3>
        <a:srgbClr val="E9478B"/>
      </a:accent3>
      <a:accent4>
        <a:srgbClr val="4AC140"/>
      </a:accent4>
      <a:accent5>
        <a:srgbClr val="07A5DE"/>
      </a:accent5>
      <a:accent6>
        <a:srgbClr val="FF7639"/>
      </a:accent6>
      <a:hlink>
        <a:srgbClr val="4AC140"/>
      </a:hlink>
      <a:folHlink>
        <a:srgbClr val="909091"/>
      </a:folHlink>
    </a:clrScheme>
    <a:fontScheme name="办公室">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Elastic.thmx</Template>
  <TotalTime>0</TotalTime>
  <Words>5432</Words>
  <Application>WPS 演示</Application>
  <PresentationFormat>全屏显示(16:9)</PresentationFormat>
  <Paragraphs>370</Paragraphs>
  <Slides>47</Slides>
  <Notes>14</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47</vt:i4>
      </vt:variant>
    </vt:vector>
  </HeadingPairs>
  <TitlesOfParts>
    <vt:vector size="62" baseType="lpstr">
      <vt:lpstr>Arial</vt:lpstr>
      <vt:lpstr>宋体</vt:lpstr>
      <vt:lpstr>Wingdings</vt:lpstr>
      <vt:lpstr>Arial</vt:lpstr>
      <vt:lpstr>Calibri</vt:lpstr>
      <vt:lpstr>Avenir Roman</vt:lpstr>
      <vt:lpstr>Gibson</vt:lpstr>
      <vt:lpstr>Avenir Heavy</vt:lpstr>
      <vt:lpstr>Avenir Black</vt:lpstr>
      <vt:lpstr>Avenir Book</vt:lpstr>
      <vt:lpstr>Lucida Grande</vt:lpstr>
      <vt:lpstr>微软雅黑</vt:lpstr>
      <vt:lpstr>Calibri</vt:lpstr>
      <vt:lpstr>Segoe Print</vt:lpstr>
      <vt:lpstr>Elastic</vt:lpstr>
      <vt:lpstr>PowerPoint 演示文稿</vt:lpstr>
      <vt:lpstr>PowerPoint 演示文稿</vt:lpstr>
      <vt:lpstr>PowerPoint 演示文稿</vt:lpstr>
      <vt:lpstr>About me</vt:lpstr>
      <vt:lpstr>What’s Elastic？</vt:lpstr>
      <vt:lpstr>听说过 “ELK” 么?</vt:lpstr>
      <vt:lpstr>ELK is out，at least renamed！</vt:lpstr>
      <vt:lpstr>It’s complicated</vt:lpstr>
      <vt:lpstr>PowerPoint 演示文稿</vt:lpstr>
      <vt:lpstr>PowerPoint 演示文稿</vt:lpstr>
      <vt:lpstr>The “Elastic Stack”</vt:lpstr>
      <vt:lpstr>The “Elastic Stack”</vt:lpstr>
      <vt:lpstr>PowerPoint 演示文稿</vt:lpstr>
      <vt:lpstr>Performance</vt:lpstr>
      <vt:lpstr>Profile API</vt:lpstr>
      <vt:lpstr>Painless Scripting</vt:lpstr>
      <vt:lpstr>Sliced Scroll</vt:lpstr>
      <vt:lpstr>Tasks &amp; Reindex</vt:lpstr>
      <vt:lpstr>Shrink &amp; Rollover </vt:lpstr>
      <vt:lpstr>What’s more</vt:lpstr>
      <vt:lpstr>The “Elastic Stack”</vt:lpstr>
      <vt:lpstr>Logstash: Collect from diverse inputs</vt:lpstr>
      <vt:lpstr>Plugins</vt:lpstr>
      <vt:lpstr>New pipeline Architecture</vt:lpstr>
      <vt:lpstr>Config Reload</vt:lpstr>
      <vt:lpstr>Performance</vt:lpstr>
      <vt:lpstr>Monitoring API </vt:lpstr>
      <vt:lpstr>What’s more</vt:lpstr>
      <vt:lpstr>The “Elastic Stack”</vt:lpstr>
      <vt:lpstr>PowerPoint 演示文稿</vt:lpstr>
      <vt:lpstr>PowerPoint 演示文稿</vt:lpstr>
      <vt:lpstr>Custom Fields and generic filtering </vt:lpstr>
      <vt:lpstr>Filebeat</vt:lpstr>
      <vt:lpstr>Packetbeat</vt:lpstr>
      <vt:lpstr>Metricbeat</vt:lpstr>
      <vt:lpstr>The “Elastic Stack”</vt:lpstr>
      <vt:lpstr>What’s Kibana？</vt:lpstr>
      <vt:lpstr>New design</vt:lpstr>
      <vt:lpstr>Brings a new focus on your data </vt:lpstr>
      <vt:lpstr>Applicaton Framework  </vt:lpstr>
      <vt:lpstr>PowerPoint 演示文稿</vt:lpstr>
      <vt:lpstr>Console</vt:lpstr>
      <vt:lpstr>Marvel</vt:lpstr>
      <vt:lpstr>What’s more</vt:lpstr>
      <vt:lpstr>PowerPoint 演示文稿</vt:lpstr>
      <vt:lpstr>Community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medcl zeng</dc:creator>
  <cp:lastModifiedBy>BlueSkySky</cp:lastModifiedBy>
  <cp:revision>938</cp:revision>
  <dcterms:created xsi:type="dcterms:W3CDTF">2016-03-09T04:24:00Z</dcterms:created>
  <dcterms:modified xsi:type="dcterms:W3CDTF">2016-10-29T10:51:42Z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